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0" r:id="rId3"/>
    <p:sldId id="271" r:id="rId4"/>
    <p:sldId id="276" r:id="rId5"/>
    <p:sldId id="279" r:id="rId6"/>
    <p:sldId id="280" r:id="rId7"/>
    <p:sldId id="272" r:id="rId8"/>
    <p:sldId id="273" r:id="rId9"/>
    <p:sldId id="274" r:id="rId10"/>
    <p:sldId id="28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F9CC-A395-49BF-8C5D-5E51CFAE8548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A9A-5078-4ABC-A24F-4E6DD4B10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37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F9CC-A395-49BF-8C5D-5E51CFAE8548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A9A-5078-4ABC-A24F-4E6DD4B10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23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F9CC-A395-49BF-8C5D-5E51CFAE8548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A9A-5078-4ABC-A24F-4E6DD4B10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664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F9CC-A395-49BF-8C5D-5E51CFAE8548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A9A-5078-4ABC-A24F-4E6DD4B10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70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F9CC-A395-49BF-8C5D-5E51CFAE8548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A9A-5078-4ABC-A24F-4E6DD4B10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69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F9CC-A395-49BF-8C5D-5E51CFAE8548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A9A-5078-4ABC-A24F-4E6DD4B10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73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F9CC-A395-49BF-8C5D-5E51CFAE8548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A9A-5078-4ABC-A24F-4E6DD4B10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49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F9CC-A395-49BF-8C5D-5E51CFAE8548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A9A-5078-4ABC-A24F-4E6DD4B10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89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F9CC-A395-49BF-8C5D-5E51CFAE8548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A9A-5078-4ABC-A24F-4E6DD4B10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579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F9CC-A395-49BF-8C5D-5E51CFAE8548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A9A-5078-4ABC-A24F-4E6DD4B10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658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F9CC-A395-49BF-8C5D-5E51CFAE8548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A9A-5078-4ABC-A24F-4E6DD4B10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40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6F9CC-A395-49BF-8C5D-5E51CFAE8548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79A9A-5078-4ABC-A24F-4E6DD4B10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22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microsoft.com/office/2007/relationships/hdphoto" Target="../media/hdphoto3.wdp"/><Relationship Id="rId7" Type="http://schemas.microsoft.com/office/2007/relationships/hdphoto" Target="../media/hdphoto12.wdp"/><Relationship Id="rId12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1.jpeg"/><Relationship Id="rId5" Type="http://schemas.openxmlformats.org/officeDocument/2006/relationships/image" Target="../media/image5.png"/><Relationship Id="rId10" Type="http://schemas.openxmlformats.org/officeDocument/2006/relationships/image" Target="../media/image20.jpeg"/><Relationship Id="rId4" Type="http://schemas.openxmlformats.org/officeDocument/2006/relationships/image" Target="../media/image8.png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3.wdp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7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3.wdp"/><Relationship Id="rId7" Type="http://schemas.microsoft.com/office/2007/relationships/hdphoto" Target="../media/hdphoto8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microsoft.com/office/2007/relationships/hdphoto" Target="../media/hdphoto3.wdp"/><Relationship Id="rId7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3.wdp"/><Relationship Id="rId7" Type="http://schemas.microsoft.com/office/2007/relationships/hdphoto" Target="../media/hdphoto1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3515085_49-p-fon-dlya-prezentatsiya-tema-biblioteka-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918" y="24"/>
            <a:ext cx="9257918" cy="695739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87445" y="1556792"/>
            <a:ext cx="67730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3333CC"/>
                </a:solidFill>
                <a:latin typeface="Georgia" pitchFamily="18" charset="0"/>
              </a:rPr>
              <a:t>Книги разные </a:t>
            </a:r>
          </a:p>
          <a:p>
            <a:pPr algn="ctr"/>
            <a:r>
              <a:rPr lang="ru-RU" sz="4800" b="1" dirty="0" smtClean="0">
                <a:solidFill>
                  <a:srgbClr val="3333CC"/>
                </a:solidFill>
                <a:latin typeface="Georgia" pitchFamily="18" charset="0"/>
              </a:rPr>
              <a:t>читай, </a:t>
            </a:r>
          </a:p>
          <a:p>
            <a:pPr algn="ctr"/>
            <a:r>
              <a:rPr lang="ru-RU" sz="4800" b="1" dirty="0" smtClean="0">
                <a:solidFill>
                  <a:srgbClr val="3333CC"/>
                </a:solidFill>
                <a:latin typeface="Georgia" pitchFamily="18" charset="0"/>
              </a:rPr>
              <a:t>никогда не </a:t>
            </a:r>
            <a:r>
              <a:rPr lang="ru-RU" sz="4800" b="1" dirty="0" smtClean="0">
                <a:solidFill>
                  <a:srgbClr val="3333CC"/>
                </a:solidFill>
                <a:latin typeface="Georgia" pitchFamily="18" charset="0"/>
              </a:rPr>
              <a:t>унывай!</a:t>
            </a:r>
            <a:endParaRPr lang="ru-RU" sz="4800" b="1" dirty="0">
              <a:solidFill>
                <a:srgbClr val="3333CC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4091880"/>
            <a:ext cx="4559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Литературная завалин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ка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Picture 4" descr="https://yt3.ggpht.com/ytc/AAUvwnhsGVtyFRxubhP_gFje1BwGw_SfyDsFY-H4LSZ9fA=s900-c-k-c0x00ffffff-no-r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78" l="0" r="9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523" y="105248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МКУК «Детская библиотека» </a:t>
            </a:r>
          </a:p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Старощербиновского</a:t>
            </a:r>
            <a:r>
              <a:rPr lang="ru-RU" b="1" dirty="0" smtClean="0">
                <a:solidFill>
                  <a:srgbClr val="FF0000"/>
                </a:solidFill>
              </a:rPr>
              <a:t> сельского поселения </a:t>
            </a:r>
          </a:p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Щербиновского</a:t>
            </a:r>
            <a:r>
              <a:rPr lang="ru-RU" b="1" dirty="0" smtClean="0">
                <a:solidFill>
                  <a:srgbClr val="FF0000"/>
                </a:solidFill>
              </a:rPr>
              <a:t> района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19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126808_20-p-fon-zheltii-multyashnii-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315"/>
          <a:stretch/>
        </p:blipFill>
        <p:spPr bwMode="auto">
          <a:xfrm>
            <a:off x="-45656" y="60643"/>
            <a:ext cx="9189656" cy="68681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7986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s://catherineasquithgallery.com/uploads/posts/2021-02/1613646395_28-p-fon-dlya-prezentatsii-literaturnoe-chtenie-2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645785"/>
            <a:ext cx="4894271" cy="187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59521" y="2829903"/>
            <a:ext cx="53285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CC"/>
                </a:solidFill>
                <a:latin typeface="Arial Black" pitchFamily="34" charset="0"/>
              </a:rPr>
              <a:t>И скажу я вам, друзья,</a:t>
            </a:r>
          </a:p>
          <a:p>
            <a:pPr algn="ctr"/>
            <a:r>
              <a:rPr lang="ru-RU" sz="2800" b="1" dirty="0" smtClean="0">
                <a:solidFill>
                  <a:srgbClr val="3333CC"/>
                </a:solidFill>
                <a:latin typeface="Arial Black" pitchFamily="34" charset="0"/>
              </a:rPr>
              <a:t>С книгой вы дружите.</a:t>
            </a:r>
          </a:p>
          <a:p>
            <a:pPr algn="ctr"/>
            <a:r>
              <a:rPr lang="ru-RU" sz="2800" b="1" dirty="0" smtClean="0">
                <a:solidFill>
                  <a:srgbClr val="3333CC"/>
                </a:solidFill>
                <a:latin typeface="Arial Black" pitchFamily="34" charset="0"/>
              </a:rPr>
              <a:t>Книги верные друзья,</a:t>
            </a:r>
          </a:p>
          <a:p>
            <a:pPr algn="ctr"/>
            <a:r>
              <a:rPr lang="ru-RU" sz="2800" b="1" dirty="0" smtClean="0">
                <a:solidFill>
                  <a:srgbClr val="3333CC"/>
                </a:solidFill>
                <a:latin typeface="Arial Black" pitchFamily="34" charset="0"/>
              </a:rPr>
              <a:t>Книги вы любите!</a:t>
            </a:r>
            <a:endParaRPr lang="ru-RU" sz="2800" b="1" dirty="0">
              <a:solidFill>
                <a:srgbClr val="3333CC"/>
              </a:solidFill>
              <a:latin typeface="Arial Black" pitchFamily="34" charset="0"/>
            </a:endParaRPr>
          </a:p>
        </p:txBody>
      </p:sp>
      <p:pic>
        <p:nvPicPr>
          <p:cNvPr id="1026" name="Picture 2" descr="https://ae01.alicdn.com/kf/HTB1CtudeDvI8KJjSspjq6AgjXXaK/-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0" b="100000" l="7625" r="95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41" y="4386253"/>
            <a:ext cx="2606399" cy="227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dn1.ozone.ru/s3/multimedia-s/600856943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3586">
            <a:off x="6881118" y="328677"/>
            <a:ext cx="1598780" cy="230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yfox.ru/upload/iblock/745/745996a6aca12fea3f1b5036618762ab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8" t="2960" r="8679" b="2979"/>
          <a:stretch/>
        </p:blipFill>
        <p:spPr bwMode="auto">
          <a:xfrm>
            <a:off x="5193834" y="404664"/>
            <a:ext cx="152118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ovdi.ru/upload/iblock/dad/dadd3c1d047acad873a59cb2972b079a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2" t="5022" r="15797" b="5708"/>
          <a:stretch/>
        </p:blipFill>
        <p:spPr bwMode="auto">
          <a:xfrm rot="20624189">
            <a:off x="3512811" y="307046"/>
            <a:ext cx="1586467" cy="191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cavevo.ru/upload/iblock/34b/34bb7b843eccd663de168e38de97e83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1447654" cy="195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7960777a-2fd1-4b07-8bbb-896e98c4659c.selcdn.net/upload/prod_add4/269/product-361269-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79" y="2255340"/>
            <a:ext cx="1691518" cy="2042621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251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atherineasquithgallery.com/uploads/posts/2021-02/1613126808_20-p-fon-zheltii-multyashnii-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315"/>
          <a:stretch/>
        </p:blipFill>
        <p:spPr bwMode="auto">
          <a:xfrm>
            <a:off x="57612" y="-31260"/>
            <a:ext cx="9102356" cy="68681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</p:pic>
      <p:pic>
        <p:nvPicPr>
          <p:cNvPr id="3" name="Picture 4" descr="https://yt3.ggpht.com/ytc/AAUvwnhsGVtyFRxubhP_gFje1BwGw_SfyDsFY-H4LSZ9fA=s900-c-k-c0x00ffffff-no-r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78" l="0" r="9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thumbs.dreamstime.com/z/%D0%BA%D0%BD%D0%B8%D0%B3%D0%B8-%D1%87%D1%82%D0%B5%D0%BD%D0%B8%D1%8F-%D0%BC%D0%B0-%D1%8C%D1%87%D0%B8%D0%BA%D0%B0-%D0%B8-%D0%B5%D0%B2%D1%83%D1%88%D0%BA%D0%B8-%D1%81%D0%BE%D0%B2%D0%BC%D0%B5%D1%81%D1%82%D0%BD%D0%BE-9536982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867" l="231" r="993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927"/>
          <a:stretch/>
        </p:blipFill>
        <p:spPr bwMode="auto">
          <a:xfrm>
            <a:off x="251520" y="4509119"/>
            <a:ext cx="3744416" cy="221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83768" y="404664"/>
            <a:ext cx="6009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Книги -  друзья с детства</a:t>
            </a:r>
            <a:endParaRPr lang="ru-RU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5636" y="1844824"/>
            <a:ext cx="7200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3333CC"/>
                </a:solidFill>
                <a:latin typeface="Monotype Corsiva" pitchFamily="66" charset="0"/>
              </a:rPr>
              <a:t>В мире столько разных книжек</a:t>
            </a:r>
          </a:p>
          <a:p>
            <a:pPr algn="ctr"/>
            <a:r>
              <a:rPr lang="ru-RU" sz="4400" b="1" dirty="0">
                <a:solidFill>
                  <a:srgbClr val="3333CC"/>
                </a:solidFill>
                <a:latin typeface="Monotype Corsiva" pitchFamily="66" charset="0"/>
              </a:rPr>
              <a:t>Для девчонок и мальчишек.</a:t>
            </a:r>
          </a:p>
          <a:p>
            <a:pPr algn="ctr"/>
            <a:r>
              <a:rPr lang="ru-RU" sz="4400" b="1" dirty="0">
                <a:solidFill>
                  <a:srgbClr val="3333CC"/>
                </a:solidFill>
                <a:latin typeface="Monotype Corsiva" pitchFamily="66" charset="0"/>
              </a:rPr>
              <a:t>Можно многое узнать,</a:t>
            </a:r>
          </a:p>
          <a:p>
            <a:pPr algn="ctr"/>
            <a:r>
              <a:rPr lang="ru-RU" sz="4400" b="1" dirty="0">
                <a:solidFill>
                  <a:srgbClr val="3333CC"/>
                </a:solidFill>
                <a:latin typeface="Monotype Corsiva" pitchFamily="66" charset="0"/>
              </a:rPr>
              <a:t>Если всех их прочитать.</a:t>
            </a:r>
          </a:p>
        </p:txBody>
      </p:sp>
      <p:pic>
        <p:nvPicPr>
          <p:cNvPr id="8" name="Picture 2" descr="https://catherineasquithgallery.com/uploads/posts/2021-02/1613646395_28-p-fon-dlya-prezentatsii-literaturnoe-chtenie-2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86496"/>
            <a:ext cx="4248472" cy="206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242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126808_20-p-fon-zheltii-multyashnii-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315"/>
          <a:stretch/>
        </p:blipFill>
        <p:spPr bwMode="auto">
          <a:xfrm>
            <a:off x="73620" y="0"/>
            <a:ext cx="9102356" cy="68681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</p:pic>
      <p:pic>
        <p:nvPicPr>
          <p:cNvPr id="3" name="Picture 4" descr="https://yt3.ggpht.com/ytc/AAUvwnhsGVtyFRxubhP_gFje1BwGw_SfyDsFY-H4LSZ9fA=s900-c-k-c0x00ffffff-no-r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78" l="0" r="9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2" y="0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catherineasquithgallery.com/uploads/posts/2021-02/1613646395_28-p-fon-dlya-prezentatsii-literaturnoe-chtenie-2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09120"/>
            <a:ext cx="5686360" cy="218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cloud.prezentacii.org/18/08/65129/images/screen1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521" b="95573" l="16016" r="50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22" t="50000" r="50000" b="4120"/>
          <a:stretch/>
        </p:blipFill>
        <p:spPr bwMode="auto">
          <a:xfrm>
            <a:off x="251520" y="4509121"/>
            <a:ext cx="2520279" cy="218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1680" y="1340768"/>
            <a:ext cx="716574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3CC"/>
                </a:solidFill>
                <a:latin typeface="Arial Black" pitchFamily="34" charset="0"/>
                <a:cs typeface="Times New Roman" pitchFamily="18" charset="0"/>
              </a:rPr>
              <a:t>Книги бывают разных размеров – </a:t>
            </a:r>
          </a:p>
          <a:p>
            <a:pPr algn="ctr"/>
            <a:r>
              <a:rPr lang="ru-RU" sz="2400" b="1" dirty="0" smtClean="0">
                <a:solidFill>
                  <a:srgbClr val="3333CC"/>
                </a:solidFill>
                <a:latin typeface="Arial Black" pitchFamily="34" charset="0"/>
                <a:cs typeface="Times New Roman" pitchFamily="18" charset="0"/>
              </a:rPr>
              <a:t>большие,  средние и очень маленькие, </a:t>
            </a:r>
          </a:p>
          <a:p>
            <a:pPr algn="ctr"/>
            <a:r>
              <a:rPr lang="ru-RU" sz="2400" b="1" dirty="0" smtClean="0">
                <a:solidFill>
                  <a:srgbClr val="3333CC"/>
                </a:solidFill>
                <a:latin typeface="Arial Black" pitchFamily="34" charset="0"/>
                <a:cs typeface="Times New Roman" pitchFamily="18" charset="0"/>
              </a:rPr>
              <a:t>читать которые можно только </a:t>
            </a:r>
          </a:p>
          <a:p>
            <a:pPr algn="ctr"/>
            <a:r>
              <a:rPr lang="ru-RU" sz="2400" b="1" dirty="0" smtClean="0">
                <a:solidFill>
                  <a:srgbClr val="3333CC"/>
                </a:solidFill>
                <a:latin typeface="Arial Black" pitchFamily="34" charset="0"/>
                <a:cs typeface="Times New Roman" pitchFamily="18" charset="0"/>
              </a:rPr>
              <a:t>с помощью лупы.</a:t>
            </a:r>
          </a:p>
          <a:p>
            <a:pPr algn="ctr"/>
            <a:r>
              <a:rPr lang="ru-RU" sz="2400" b="1" dirty="0" smtClean="0">
                <a:solidFill>
                  <a:srgbClr val="3333CC"/>
                </a:solidFill>
                <a:latin typeface="Arial Black" pitchFamily="34" charset="0"/>
                <a:cs typeface="Times New Roman" pitchFamily="18" charset="0"/>
              </a:rPr>
              <a:t> Есть книги толстые и тонкие.</a:t>
            </a:r>
          </a:p>
          <a:p>
            <a:pPr algn="ctr"/>
            <a:r>
              <a:rPr lang="ru-RU" sz="2400" b="1" dirty="0" smtClean="0">
                <a:solidFill>
                  <a:srgbClr val="3333CC"/>
                </a:solidFill>
                <a:latin typeface="Arial Black" pitchFamily="34" charset="0"/>
                <a:cs typeface="Times New Roman" pitchFamily="18" charset="0"/>
              </a:rPr>
              <a:t> А бывают и книжки – игрушки, </a:t>
            </a:r>
          </a:p>
          <a:p>
            <a:pPr algn="ctr"/>
            <a:r>
              <a:rPr lang="ru-RU" sz="2400" b="1" dirty="0" smtClean="0">
                <a:solidFill>
                  <a:srgbClr val="3333CC"/>
                </a:solidFill>
                <a:latin typeface="Arial Black" pitchFamily="34" charset="0"/>
                <a:cs typeface="Times New Roman" pitchFamily="18" charset="0"/>
              </a:rPr>
              <a:t>с которыми так любят играть малыши.</a:t>
            </a:r>
            <a:endParaRPr lang="ru-RU" sz="2400" b="1" dirty="0">
              <a:solidFill>
                <a:srgbClr val="3333CC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12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126808_20-p-fon-zheltii-multyashnii-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315"/>
          <a:stretch/>
        </p:blipFill>
        <p:spPr bwMode="auto">
          <a:xfrm>
            <a:off x="61140" y="10512"/>
            <a:ext cx="9189656" cy="68681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</p:pic>
      <p:pic>
        <p:nvPicPr>
          <p:cNvPr id="3" name="Picture 2" descr="https://catherineasquithgallery.com/uploads/posts/2021-02/1613646395_28-p-fon-dlya-prezentatsii-literaturnoe-chtenie-2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09120"/>
            <a:ext cx="5686360" cy="218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3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s://catherineasquithgallery.com/uploads/posts/2021-02/1613646395_28-p-fon-dlya-prezentatsii-literaturnoe-chtenie-2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972" y="4803479"/>
            <a:ext cx="5724128" cy="205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thumbs.dreamstime.com/z/%D0%BA%D0%BD%D0%B8%D0%B3%D0%B8-%D1%87%D1%82%D0%B5%D0%BD%D0%B8%D1%8F-%D0%BC%D0%B0-%D1%8C%D1%87%D0%B8%D0%BA%D0%B0-%D0%B8-%D0%B5%D0%B2%D1%83%D1%88%D0%BA%D0%B8-%D1%81%D0%BE%D0%B2%D0%BC%D0%B5%D1%81%D1%82%D0%BD%D0%BE-9536982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867" l="231" r="993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927"/>
          <a:stretch/>
        </p:blipFill>
        <p:spPr bwMode="auto">
          <a:xfrm>
            <a:off x="467544" y="4539960"/>
            <a:ext cx="2675469" cy="181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84670" y="401608"/>
            <a:ext cx="71287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3333CC"/>
                </a:solidFill>
                <a:latin typeface="Arial Black" pitchFamily="34" charset="0"/>
              </a:rPr>
              <a:t>Ежедневно люди сталкиваются с книгами. Сегодня среди печатных изданий встречаются такие </a:t>
            </a:r>
            <a:r>
              <a:rPr lang="ru-RU" sz="2400" b="1" dirty="0" smtClean="0">
                <a:solidFill>
                  <a:srgbClr val="3333CC"/>
                </a:solidFill>
                <a:latin typeface="Arial Black" pitchFamily="34" charset="0"/>
              </a:rPr>
              <a:t>шедевры, пройти </a:t>
            </a:r>
            <a:r>
              <a:rPr lang="ru-RU" sz="2400" b="1" dirty="0">
                <a:solidFill>
                  <a:srgbClr val="3333CC"/>
                </a:solidFill>
                <a:latin typeface="Arial Black" pitchFamily="34" charset="0"/>
              </a:rPr>
              <a:t>мимо которых сложно.</a:t>
            </a:r>
          </a:p>
          <a:p>
            <a:pPr algn="just"/>
            <a:r>
              <a:rPr lang="ru-RU" sz="2400" b="1" dirty="0">
                <a:solidFill>
                  <a:srgbClr val="3333CC"/>
                </a:solidFill>
                <a:latin typeface="Arial Black" pitchFamily="34" charset="0"/>
              </a:rPr>
              <a:t>Их читают, собирают для коллекции, дарят.</a:t>
            </a:r>
          </a:p>
          <a:p>
            <a:pPr algn="just"/>
            <a:r>
              <a:rPr lang="ru-RU" sz="2400" b="1" dirty="0">
                <a:solidFill>
                  <a:srgbClr val="3333CC"/>
                </a:solidFill>
                <a:latin typeface="Arial Black" pitchFamily="34" charset="0"/>
              </a:rPr>
              <a:t>   Говорят, что нельзя судить книгу по обложке. Это верно. Однако, здесь мы рассмотрим самые удивительные дизайнерские книги, которые изменят ваше представление о книгах в целом.</a:t>
            </a:r>
          </a:p>
        </p:txBody>
      </p:sp>
    </p:spTree>
    <p:extLst>
      <p:ext uri="{BB962C8B-B14F-4D97-AF65-F5344CB8AC3E}">
        <p14:creationId xmlns:p14="http://schemas.microsoft.com/office/powerpoint/2010/main" val="1994608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126808_20-p-fon-zheltii-multyashnii-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315"/>
          <a:stretch/>
        </p:blipFill>
        <p:spPr bwMode="auto">
          <a:xfrm>
            <a:off x="61140" y="-15816"/>
            <a:ext cx="9189656" cy="68681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7986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s://catherineasquithgallery.com/uploads/posts/2021-02/1613646395_28-p-fon-dlya-prezentatsii-literaturnoe-chtenie-2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532" y="4872178"/>
            <a:ext cx="4822264" cy="185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ds05.infourok.ru/uploads/ex/0c01/00089780-8533f681/hello_html_m752c2b8f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7" t="7276" r="40587" b="73797"/>
          <a:stretch/>
        </p:blipFill>
        <p:spPr bwMode="auto">
          <a:xfrm>
            <a:off x="4860032" y="1500157"/>
            <a:ext cx="3721287" cy="2361615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50615" y="188640"/>
            <a:ext cx="6314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3333CC"/>
                </a:solidFill>
                <a:latin typeface="Arial Black" pitchFamily="34" charset="0"/>
              </a:rPr>
              <a:t>В 2010 году в Венгрии была создана</a:t>
            </a:r>
          </a:p>
          <a:p>
            <a:pPr algn="just"/>
            <a:r>
              <a:rPr lang="ru-RU" b="1" dirty="0" smtClean="0">
                <a:solidFill>
                  <a:srgbClr val="3333CC"/>
                </a:solidFill>
                <a:latin typeface="Arial Black" pitchFamily="34" charset="0"/>
              </a:rPr>
              <a:t> самая большая книга в мире с высотой </a:t>
            </a:r>
          </a:p>
          <a:p>
            <a:pPr algn="just"/>
            <a:r>
              <a:rPr lang="ru-RU" b="1" dirty="0" smtClean="0">
                <a:solidFill>
                  <a:srgbClr val="3333CC"/>
                </a:solidFill>
                <a:latin typeface="Arial Black" pitchFamily="34" charset="0"/>
              </a:rPr>
              <a:t>больше 4 метров, шириной  в раскрытом виде </a:t>
            </a:r>
          </a:p>
          <a:p>
            <a:pPr algn="just"/>
            <a:r>
              <a:rPr lang="ru-RU" b="1" dirty="0" smtClean="0">
                <a:solidFill>
                  <a:srgbClr val="3333CC"/>
                </a:solidFill>
                <a:latin typeface="Arial Black" pitchFamily="34" charset="0"/>
              </a:rPr>
              <a:t>около 7 метров и весом в 1452 килограммов.</a:t>
            </a:r>
            <a:endParaRPr lang="ru-RU" b="1" dirty="0">
              <a:solidFill>
                <a:srgbClr val="3333CC"/>
              </a:solidFill>
              <a:latin typeface="Arial Black" pitchFamily="34" charset="0"/>
            </a:endParaRPr>
          </a:p>
        </p:txBody>
      </p:sp>
      <p:pic>
        <p:nvPicPr>
          <p:cNvPr id="8" name="Picture 2" descr="https://ds05.infourok.ru/uploads/ex/0c01/00089780-8533f681/hello_html_m752c2b8f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7" t="9437" r="5022" b="67980"/>
          <a:stretch/>
        </p:blipFill>
        <p:spPr bwMode="auto">
          <a:xfrm>
            <a:off x="974451" y="1915269"/>
            <a:ext cx="2952328" cy="1946503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6000" y="4077072"/>
            <a:ext cx="759053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«Самая большая в мире книга для малышей»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Считается самым габаритным литературным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 чудом. Высота книги составляет 6 метров,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а её ширина достигает 3 метров, при этом её вес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равняется 492 кг. В этом «великане» всего 4 страницы,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на которых разместились 12 детских стихотворений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 С. Михалкова.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748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126808_20-p-fon-zheltii-multyashnii-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315"/>
          <a:stretch/>
        </p:blipFill>
        <p:spPr bwMode="auto">
          <a:xfrm>
            <a:off x="-106177" y="0"/>
            <a:ext cx="9143999" cy="68500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7986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s://ds05.infourok.ru/uploads/ex/0c01/00089780-8533f681/hello_html_m752c2b8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1" t="66878" r="48605" b="12827"/>
          <a:stretch/>
        </p:blipFill>
        <p:spPr bwMode="auto">
          <a:xfrm>
            <a:off x="5637927" y="1124744"/>
            <a:ext cx="2745348" cy="170284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67744" y="192533"/>
            <a:ext cx="674036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333CC"/>
                </a:solidFill>
                <a:latin typeface="Arial Black" pitchFamily="34" charset="0"/>
              </a:rPr>
              <a:t>В мире существует несколько самых </a:t>
            </a:r>
          </a:p>
          <a:p>
            <a:r>
              <a:rPr lang="ru-RU" sz="1600" b="1" dirty="0" smtClean="0">
                <a:solidFill>
                  <a:srgbClr val="3333CC"/>
                </a:solidFill>
                <a:latin typeface="Arial Black" pitchFamily="34" charset="0"/>
              </a:rPr>
              <a:t>маленьких книг. Размер – меньше 1 миллиметра.</a:t>
            </a:r>
          </a:p>
          <a:p>
            <a:r>
              <a:rPr lang="ru-RU" sz="1600" b="1" dirty="0" smtClean="0">
                <a:solidFill>
                  <a:srgbClr val="3333CC"/>
                </a:solidFill>
                <a:latin typeface="Arial Black" pitchFamily="34" charset="0"/>
              </a:rPr>
              <a:t>На каждой из 30 страниц по 250 букв. К книге прилагается микроскоп.</a:t>
            </a:r>
          </a:p>
          <a:p>
            <a:endParaRPr lang="ru-RU" dirty="0"/>
          </a:p>
        </p:txBody>
      </p:sp>
      <p:pic>
        <p:nvPicPr>
          <p:cNvPr id="10" name="Picture 2" descr="https://ds05.infourok.ru/uploads/ex/0c01/00089780-8533f681/hello_html_m752c2b8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6" t="37887" r="38777" b="48051"/>
          <a:stretch/>
        </p:blipFill>
        <p:spPr bwMode="auto">
          <a:xfrm>
            <a:off x="611561" y="2038017"/>
            <a:ext cx="2904426" cy="1823031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549" y="4365104"/>
            <a:ext cx="40324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</a:rPr>
              <a:t>Книга с тенями вместо иллюстраций.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</a:rPr>
              <a:t>Удивительная детская книжка «Подвижный силуэт» от Японских художников рассказывает истории благодаря световым силуэтам.</a:t>
            </a:r>
            <a:endParaRPr lang="ru-RU" sz="1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3" name="Picture 2" descr="https://ds05.infourok.ru/uploads/ex/0c01/00089780-8533f681/hello_html_m752c2b8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9" t="52080" r="15487" b="17748"/>
          <a:stretch/>
        </p:blipFill>
        <p:spPr bwMode="auto">
          <a:xfrm>
            <a:off x="5620751" y="4846638"/>
            <a:ext cx="1872208" cy="1894729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145672" y="2832160"/>
            <a:ext cx="47241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333CC"/>
                </a:solidFill>
                <a:latin typeface="Arial Black" pitchFamily="34" charset="0"/>
              </a:rPr>
              <a:t>Художник А. Коненко на тончайших </a:t>
            </a:r>
          </a:p>
          <a:p>
            <a:r>
              <a:rPr lang="ru-RU" sz="1600" b="1" dirty="0">
                <a:solidFill>
                  <a:srgbClr val="3333CC"/>
                </a:solidFill>
                <a:latin typeface="Arial Black" pitchFamily="34" charset="0"/>
              </a:rPr>
              <a:t>л</a:t>
            </a:r>
            <a:r>
              <a:rPr lang="ru-RU" sz="1600" b="1" dirty="0" smtClean="0">
                <a:solidFill>
                  <a:srgbClr val="3333CC"/>
                </a:solidFill>
                <a:latin typeface="Arial Black" pitchFamily="34" charset="0"/>
              </a:rPr>
              <a:t>истах льда написал сказку «Морозко». Каждая страница заносилась в помещение с 30 - градусного мороза. Художник писал</a:t>
            </a:r>
          </a:p>
          <a:p>
            <a:r>
              <a:rPr lang="ru-RU" sz="1600" b="1" dirty="0" smtClean="0">
                <a:solidFill>
                  <a:srgbClr val="3333CC"/>
                </a:solidFill>
                <a:latin typeface="Arial Black" pitchFamily="34" charset="0"/>
              </a:rPr>
              <a:t> на ней одну строку, после чего ледяную страницу вновь уносили на мороз. </a:t>
            </a:r>
            <a:endParaRPr lang="ru-RU" sz="1600" b="1" dirty="0">
              <a:solidFill>
                <a:srgbClr val="3333CC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861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126808_20-p-fon-zheltii-multyashnii-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315"/>
          <a:stretch/>
        </p:blipFill>
        <p:spPr bwMode="auto">
          <a:xfrm>
            <a:off x="57612" y="-31260"/>
            <a:ext cx="9102356" cy="68681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</p:pic>
      <p:pic>
        <p:nvPicPr>
          <p:cNvPr id="3" name="Picture 2" descr="https://catherineasquithgallery.com/uploads/posts/2021-02/1613646395_28-p-fon-dlya-prezentatsii-literaturnoe-chtenie-2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09120"/>
            <a:ext cx="5686360" cy="218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7986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s://ds02.infourok.ru/uploads/ex/1361/0006ca20-cd9fb7d7/img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694" b="35556" l="31042" r="5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89" t="16019" r="40808" b="64445"/>
          <a:stretch/>
        </p:blipFill>
        <p:spPr bwMode="auto">
          <a:xfrm>
            <a:off x="3749578" y="1700808"/>
            <a:ext cx="4414655" cy="23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84353" y="776358"/>
            <a:ext cx="3934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3333CC"/>
                </a:solidFill>
                <a:latin typeface="Arial Black" pitchFamily="34" charset="0"/>
              </a:rPr>
              <a:t>Книга - свиток</a:t>
            </a:r>
            <a:endParaRPr lang="ru-RU" sz="3600" b="1" dirty="0">
              <a:solidFill>
                <a:srgbClr val="3333CC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156" y="2063320"/>
            <a:ext cx="36487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3333CC"/>
                </a:solidFill>
                <a:latin typeface="Arial Black" pitchFamily="34" charset="0"/>
              </a:rPr>
              <a:t>Стандартная </a:t>
            </a:r>
          </a:p>
          <a:p>
            <a:pPr algn="ctr"/>
            <a:r>
              <a:rPr lang="ru-RU" sz="3600" dirty="0" smtClean="0">
                <a:solidFill>
                  <a:srgbClr val="3333CC"/>
                </a:solidFill>
                <a:latin typeface="Arial Black" pitchFamily="34" charset="0"/>
              </a:rPr>
              <a:t>книга</a:t>
            </a:r>
            <a:endParaRPr lang="ru-RU" sz="3600" dirty="0">
              <a:solidFill>
                <a:srgbClr val="3333CC"/>
              </a:solidFill>
              <a:latin typeface="Arial Black" pitchFamily="34" charset="0"/>
            </a:endParaRPr>
          </a:p>
        </p:txBody>
      </p:sp>
      <p:pic>
        <p:nvPicPr>
          <p:cNvPr id="12" name="Picture 2" descr="https://ds02.infourok.ru/uploads/ex/1361/0006ca20-cd9fb7d7/img5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8" t="30026" r="78911" b="41238"/>
          <a:stretch/>
        </p:blipFill>
        <p:spPr bwMode="auto">
          <a:xfrm>
            <a:off x="467544" y="3263649"/>
            <a:ext cx="2373282" cy="3302071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909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126808_20-p-fon-zheltii-multyashnii-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315"/>
          <a:stretch/>
        </p:blipFill>
        <p:spPr bwMode="auto">
          <a:xfrm>
            <a:off x="23298" y="-31260"/>
            <a:ext cx="9102356" cy="68681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</p:pic>
      <p:pic>
        <p:nvPicPr>
          <p:cNvPr id="3" name="Picture 2" descr="https://catherineasquithgallery.com/uploads/posts/2021-02/1613646395_28-p-fon-dlya-prezentatsii-literaturnoe-chtenie-2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09120"/>
            <a:ext cx="5686360" cy="218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7986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www.ukazka.ru/img/g/uk6826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798" y="1063422"/>
            <a:ext cx="3122095" cy="2016224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55976" y="373800"/>
            <a:ext cx="4387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3333CC"/>
                </a:solidFill>
                <a:latin typeface="Arial Black" pitchFamily="34" charset="0"/>
              </a:rPr>
              <a:t>Книга с колесами</a:t>
            </a:r>
            <a:endParaRPr lang="ru-RU" sz="3200" b="1" dirty="0">
              <a:solidFill>
                <a:srgbClr val="3333CC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810" y="3079646"/>
            <a:ext cx="4769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3333CC"/>
                </a:solidFill>
                <a:latin typeface="Arial Black" pitchFamily="34" charset="0"/>
              </a:rPr>
              <a:t>Книга - гармошка</a:t>
            </a:r>
            <a:endParaRPr lang="ru-RU" sz="3600" b="1" dirty="0">
              <a:solidFill>
                <a:srgbClr val="3333CC"/>
              </a:solidFill>
              <a:latin typeface="Arial Black" pitchFamily="34" charset="0"/>
            </a:endParaRPr>
          </a:p>
        </p:txBody>
      </p:sp>
      <p:pic>
        <p:nvPicPr>
          <p:cNvPr id="2052" name="Picture 4" descr="https://detki-online.com/upload/iblock/9c0/9c0d1a86f368e3c1281699a39af9d76b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10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17" y="3739846"/>
            <a:ext cx="4858379" cy="184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746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126808_20-p-fon-zheltii-multyashnii-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315"/>
          <a:stretch/>
        </p:blipFill>
        <p:spPr bwMode="auto">
          <a:xfrm>
            <a:off x="0" y="-31260"/>
            <a:ext cx="9189656" cy="68681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7986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s://catherineasquithgallery.com/uploads/posts/2021-02/1613646395_28-p-fon-dlya-prezentatsii-literaturnoe-chtenie-2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09120"/>
            <a:ext cx="5686360" cy="218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dn1.ozone.ru/s3/multimedia-h/600539108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00" b="98200" l="2700" r="9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82" y="1124744"/>
            <a:ext cx="3206978" cy="320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4715" y="431175"/>
            <a:ext cx="5362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3333CC"/>
                </a:solidFill>
                <a:latin typeface="Arial Black" pitchFamily="34" charset="0"/>
              </a:rPr>
              <a:t>Книжка с закладками</a:t>
            </a:r>
            <a:endParaRPr lang="ru-RU" sz="3200" b="1" dirty="0">
              <a:solidFill>
                <a:srgbClr val="3333CC"/>
              </a:solidFill>
              <a:latin typeface="Arial Black" pitchFamily="34" charset="0"/>
            </a:endParaRPr>
          </a:p>
        </p:txBody>
      </p:sp>
      <p:pic>
        <p:nvPicPr>
          <p:cNvPr id="8" name="Picture 2" descr="https://ds02.infourok.ru/uploads/ex/1361/0006ca20-cd9fb7d7/img5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5278" b="96806" l="1146" r="2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1" t="65278" r="74479" b="2989"/>
          <a:stretch/>
        </p:blipFill>
        <p:spPr bwMode="auto">
          <a:xfrm>
            <a:off x="323528" y="3717031"/>
            <a:ext cx="2519168" cy="24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2938867"/>
            <a:ext cx="3855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3333CC"/>
                </a:solidFill>
                <a:latin typeface="Arial Black" pitchFamily="34" charset="0"/>
              </a:rPr>
              <a:t>Книга - коробка</a:t>
            </a:r>
            <a:endParaRPr lang="ru-RU" sz="3200" b="1" dirty="0">
              <a:solidFill>
                <a:srgbClr val="3333CC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9430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365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43</cp:revision>
  <dcterms:created xsi:type="dcterms:W3CDTF">2021-06-02T08:53:14Z</dcterms:created>
  <dcterms:modified xsi:type="dcterms:W3CDTF">2021-06-28T10:42:17Z</dcterms:modified>
</cp:coreProperties>
</file>