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2" name="Google Shape;102;p15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03" name="Google Shape;103;p1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8" name="Google Shape;108;p15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18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135" name="Google Shape;135;p18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8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47" name="Google Shape;147;p20"/>
          <p:cNvGrpSpPr/>
          <p:nvPr/>
        </p:nvGrpSpPr>
        <p:grpSpPr>
          <a:xfrm>
            <a:off x="211645" y="714269"/>
            <a:ext cx="8723435" cy="1329908"/>
            <a:chOff x="-3905251" y="4294188"/>
            <a:chExt cx="13027830" cy="1892300"/>
          </a:xfrm>
        </p:grpSpPr>
        <p:sp>
          <p:nvSpPr>
            <p:cNvPr id="148" name="Google Shape;148;p2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53" name="Google Shape;153;p2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Google Shape;158;p2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162" name="Google Shape;162;p21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163" name="Google Shape;163;p2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68" name="Google Shape;168;p21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72" name="Google Shape;172;p22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73" name="Google Shape;173;p2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8" name="Google Shape;178;p22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80" name="Google Shape;180;p2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3" name="Google Shape;183;p22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7" name="Google Shape;187;p2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2" name="Google Shape;192;p2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95" name="Google Shape;195;p24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196" name="Google Shape;196;p2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1" name="Google Shape;201;p24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25" name="Google Shape;225;p27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26" name="Google Shape;226;p2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1" name="Google Shape;231;p27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7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3" name="Google Shape;233;p2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1" name="Google Shape;241;p2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9" name="Google Shape;249;p29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1" name="Google Shape;251;p2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258" name="Google Shape;258;p30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59" name="Google Shape;259;p30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260" name="Google Shape;260;p3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70" name="Google Shape;270;p32"/>
          <p:cNvGrpSpPr/>
          <p:nvPr/>
        </p:nvGrpSpPr>
        <p:grpSpPr>
          <a:xfrm>
            <a:off x="211645" y="714269"/>
            <a:ext cx="8723435" cy="1329908"/>
            <a:chOff x="-3905251" y="4294188"/>
            <a:chExt cx="13027830" cy="1892300"/>
          </a:xfrm>
        </p:grpSpPr>
        <p:sp>
          <p:nvSpPr>
            <p:cNvPr id="271" name="Google Shape;271;p3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76" name="Google Shape;276;p3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1" name="Google Shape;281;p3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4" name="Google Shape;284;p33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285" name="Google Shape;285;p33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86" name="Google Shape;286;p3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91" name="Google Shape;291;p33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3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95" name="Google Shape;295;p34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96" name="Google Shape;296;p3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1" name="Google Shape;301;p34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4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03" name="Google Shape;303;p3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6" name="Google Shape;306;p34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5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10" name="Google Shape;310;p3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5" name="Google Shape;315;p3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18" name="Google Shape;318;p36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319" name="Google Shape;319;p3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24" name="Google Shape;324;p36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36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3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3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4" name="Google Shape;344;p38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45" name="Google Shape;345;p38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48" name="Google Shape;348;p39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349" name="Google Shape;349;p3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54" name="Google Shape;354;p39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39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6" name="Google Shape;356;p3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1" name="Google Shape;361;p4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4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4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4" name="Google Shape;364;p40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7" name="Google Shape;367;p41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8" name="Google Shape;368;p41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9" name="Google Shape;369;p41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0" name="Google Shape;370;p41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1" name="Google Shape;371;p41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2" name="Google Shape;372;p41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41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4" name="Google Shape;374;p4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42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0" name="Google Shape;380;p42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381" name="Google Shape;381;p42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2" name="Google Shape;382;p42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383" name="Google Shape;383;p4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4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4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93" name="Google Shape;393;p44"/>
          <p:cNvGrpSpPr/>
          <p:nvPr/>
        </p:nvGrpSpPr>
        <p:grpSpPr>
          <a:xfrm>
            <a:off x="211645" y="714269"/>
            <a:ext cx="8723435" cy="1329908"/>
            <a:chOff x="-3905251" y="4294188"/>
            <a:chExt cx="13027830" cy="1892300"/>
          </a:xfrm>
        </p:grpSpPr>
        <p:sp>
          <p:nvSpPr>
            <p:cNvPr id="394" name="Google Shape;394;p4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99" name="Google Shape;399;p4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4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4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4" name="Google Shape;404;p4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4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4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7" name="Google Shape;407;p45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408" name="Google Shape;408;p45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409" name="Google Shape;409;p4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0" name="Google Shape;410;p45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1" name="Google Shape;411;p4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2" name="Google Shape;412;p4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3" name="Google Shape;413;p45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14" name="Google Shape;414;p45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5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892D4E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18" name="Google Shape;418;p46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419" name="Google Shape;419;p4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0" name="Google Shape;420;p4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2" name="Google Shape;422;p4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4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24" name="Google Shape;424;p46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46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26" name="Google Shape;426;p4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4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9" name="Google Shape;429;p46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47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3" name="Google Shape;433;p4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4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4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8" name="Google Shape;438;p4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4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4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1pPr>
            <a:lvl2pPr indent="0" lvl="1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2pPr>
            <a:lvl3pPr indent="0" lvl="2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3pPr>
            <a:lvl4pPr indent="0" lvl="3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4pPr>
            <a:lvl5pPr indent="0" lvl="4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5pPr>
            <a:lvl6pPr indent="0" lvl="5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6pPr>
            <a:lvl7pPr indent="0" lvl="6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7pPr>
            <a:lvl8pPr indent="0" lvl="7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8pPr>
            <a:lvl9pPr indent="0" lvl="8" marL="0" rtl="0" algn="ctr">
              <a:spcBef>
                <a:spcPts val="0"/>
              </a:spcBef>
              <a:buNone/>
              <a:defRPr>
                <a:solidFill>
                  <a:srgbClr val="B13F9A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441" name="Google Shape;441;p48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442" name="Google Shape;442;p4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3" name="Google Shape;443;p48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4" name="Google Shape;444;p4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5" name="Google Shape;445;p4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6" name="Google Shape;446;p48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47" name="Google Shape;447;p48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48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211645" y="1679507"/>
            <a:ext cx="8723435" cy="1329908"/>
            <a:chOff x="-3905251" y="4294188"/>
            <a:chExt cx="13027830" cy="1892300"/>
          </a:xfrm>
        </p:grpSpPr>
        <p:sp>
          <p:nvSpPr>
            <p:cNvPr id="83" name="Google Shape;83;p1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8" name="Google Shape;88;p1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5" name="Google Shape;205;p25"/>
          <p:cNvGrpSpPr/>
          <p:nvPr/>
        </p:nvGrpSpPr>
        <p:grpSpPr>
          <a:xfrm>
            <a:off x="211645" y="1679507"/>
            <a:ext cx="8723435" cy="1329908"/>
            <a:chOff x="-3905251" y="4294188"/>
            <a:chExt cx="13027830" cy="1892300"/>
          </a:xfrm>
        </p:grpSpPr>
        <p:sp>
          <p:nvSpPr>
            <p:cNvPr id="206" name="Google Shape;206;p2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11" name="Google Shape;211;p2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Google Shape;212;p2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4" name="Google Shape;214;p2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892D4E"/>
              </a:gs>
              <a:gs pos="90000">
                <a:srgbClr val="D786A2"/>
              </a:gs>
              <a:gs pos="100000">
                <a:srgbClr val="D786A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28" name="Google Shape;328;p37"/>
          <p:cNvGrpSpPr/>
          <p:nvPr/>
        </p:nvGrpSpPr>
        <p:grpSpPr>
          <a:xfrm>
            <a:off x="211645" y="1679507"/>
            <a:ext cx="8723435" cy="1329908"/>
            <a:chOff x="-3905251" y="4294188"/>
            <a:chExt cx="13027830" cy="1892300"/>
          </a:xfrm>
        </p:grpSpPr>
        <p:sp>
          <p:nvSpPr>
            <p:cNvPr id="329" name="Google Shape;329;p3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34" name="Google Shape;334;p3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5" name="Google Shape;335;p3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6" name="Google Shape;336;p3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7" name="Google Shape;337;p3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B13F9A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8" name="Google Shape;338;p37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0001-002-.png" id="453" name="Google Shape;45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3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9"/>
          <p:cNvSpPr txBox="1"/>
          <p:nvPr>
            <p:ph type="title"/>
          </p:nvPr>
        </p:nvSpPr>
        <p:spPr>
          <a:xfrm>
            <a:off x="4427975" y="2304350"/>
            <a:ext cx="50208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i="1" lang="ru-RU" sz="6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встречу с сердцем к Вам лечу!</a:t>
            </a:r>
            <a:br>
              <a:rPr i="1" lang="ru-RU" sz="6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ru-RU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Слайд- презентация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455" name="Google Shape;455;p49"/>
          <p:cNvSpPr txBox="1"/>
          <p:nvPr>
            <p:ph idx="1" type="body"/>
          </p:nvPr>
        </p:nvSpPr>
        <p:spPr>
          <a:xfrm>
            <a:off x="4283968" y="4869160"/>
            <a:ext cx="45366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83D68"/>
              </a:buClr>
              <a:buSzPts val="3200"/>
              <a:buNone/>
            </a:pPr>
            <a:r>
              <a:rPr b="1" i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200- летию  со дня рождения русского поэта</a:t>
            </a:r>
            <a:endParaRPr/>
          </a:p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56" name="Google Shape;456;p4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http://www.litra.ru/public/photo/writer/00793071211286181297.jpg" id="457" name="Google Shape;457;p4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620688"/>
            <a:ext cx="3816300" cy="5976600"/>
          </a:xfrm>
          <a:prstGeom prst="rect">
            <a:avLst/>
          </a:prstGeom>
          <a:noFill/>
          <a:ln cap="flat" cmpd="sng" w="9525">
            <a:solidFill>
              <a:srgbClr val="395E89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552" name="Google Shape;552;p58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53" name="Google Shape;553;p58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554" name="Google Shape;5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3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8"/>
          <p:cNvSpPr/>
          <p:nvPr/>
        </p:nvSpPr>
        <p:spPr>
          <a:xfrm>
            <a:off x="395536" y="4653136"/>
            <a:ext cx="82809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Скончался А.А. Фет 21 ноября 1892 г. в Москве, не дожив двух дней до 72 лет. Похоронен в родовом имении Шеншиных в селе Клейменове, в Мценском уезде, в 25 верстах от Орла. М.П. Боткина пережила мужа всего на 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года.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58"/>
          <p:cNvSpPr/>
          <p:nvPr/>
        </p:nvSpPr>
        <p:spPr>
          <a:xfrm>
            <a:off x="1060768" y="908720"/>
            <a:ext cx="6408600" cy="3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:\Users\Бос\Desktop\fet3-e1428328730604.jpg" id="557" name="Google Shape;557;p58"/>
          <p:cNvPicPr preferRelativeResize="0"/>
          <p:nvPr/>
        </p:nvPicPr>
        <p:blipFill rotWithShape="1">
          <a:blip r:embed="rId4">
            <a:alphaModFix/>
          </a:blip>
          <a:srcRect b="26530" l="0" r="0" t="0"/>
          <a:stretch/>
        </p:blipFill>
        <p:spPr>
          <a:xfrm>
            <a:off x="1331640" y="260648"/>
            <a:ext cx="6696744" cy="388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3" name="Google Shape;463;p5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64" name="Google Shape;464;p5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465" name="Google Shape;46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3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Бос\Desktop\447216.jpg" id="466" name="Google Shape;466;p50"/>
          <p:cNvPicPr preferRelativeResize="0"/>
          <p:nvPr/>
        </p:nvPicPr>
        <p:blipFill rotWithShape="1">
          <a:blip r:embed="rId4">
            <a:alphaModFix/>
          </a:blip>
          <a:srcRect b="4760" l="0" r="0" t="13859"/>
          <a:stretch/>
        </p:blipFill>
        <p:spPr>
          <a:xfrm>
            <a:off x="179512" y="548680"/>
            <a:ext cx="3384375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0"/>
          <p:cNvSpPr/>
          <p:nvPr/>
        </p:nvSpPr>
        <p:spPr>
          <a:xfrm>
            <a:off x="3707904" y="332656"/>
            <a:ext cx="5184600" cy="6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ru-RU" sz="2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Афанасий Афанасьевич Фет - известный русский поэт-лирик. Родился 23 ноября 1820 года неподалеку от города Мценска, Орловской губернии, в деревне Новоселки. Он был сыном богатого помещика Афанасия Неофитовича Шеншина, который женился за границей на лютеранке Каролине Шарлотте Фёт, но без православного обряда. Брак, законный в Германии, в России был признан незаконным. Отец был человеком суровым, а мать - застенчивой и доброй, и кто знает, из каких составляющих складывался характер.</a:t>
            </a:r>
            <a:endParaRPr b="1" i="0" sz="22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3" name="Google Shape;473;p5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4" name="Google Shape;474;p5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5" name="Google Shape;475;p5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6" name="Google Shape;476;p5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477" name="Google Shape;47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007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1"/>
          <p:cNvSpPr/>
          <p:nvPr/>
        </p:nvSpPr>
        <p:spPr>
          <a:xfrm>
            <a:off x="0" y="4869160"/>
            <a:ext cx="91440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ru-RU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Учился А.А. Фет в немецкой школе - пансионате в городе Верно, затем в пансионе профессора Погодина, историка, писателя, журналиста, в который поступил для подготовки в Московский университет. В 1844 году А.А. Фет окончил  словесное отделение философского факультета МГУ.   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51"/>
          <p:cNvSpPr/>
          <p:nvPr/>
        </p:nvSpPr>
        <p:spPr>
          <a:xfrm>
            <a:off x="683568" y="764704"/>
            <a:ext cx="2808300" cy="32403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1"/>
          <p:cNvSpPr/>
          <p:nvPr/>
        </p:nvSpPr>
        <p:spPr>
          <a:xfrm>
            <a:off x="4572000" y="620688"/>
            <a:ext cx="4392600" cy="36723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Бос\Desktop\Afanasiy-Fet-2.jpg" id="481" name="Google Shape;48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89" y="476672"/>
            <a:ext cx="3300040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Бос\Desktop\img4.jpg" id="482" name="Google Shape;482;p51"/>
          <p:cNvPicPr preferRelativeResize="0"/>
          <p:nvPr/>
        </p:nvPicPr>
        <p:blipFill rotWithShape="1">
          <a:blip r:embed="rId5">
            <a:alphaModFix/>
          </a:blip>
          <a:srcRect b="20224" l="10668" r="25980" t="23108"/>
          <a:stretch/>
        </p:blipFill>
        <p:spPr>
          <a:xfrm>
            <a:off x="4571998" y="620688"/>
            <a:ext cx="4392490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89" name="Google Shape;489;p52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490" name="Google Shape;49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2"/>
          <p:cNvSpPr/>
          <p:nvPr/>
        </p:nvSpPr>
        <p:spPr>
          <a:xfrm>
            <a:off x="4067944" y="332656"/>
            <a:ext cx="4464600" cy="6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Получив образование, Афанасий Афанасьевич решил стать военным, так как офицерский чин давал возможность получить дворянский титул. Но в 1858 году А. Фет вынужден был выйти в отставку. Дворянских прав он так и не завоевал - в то время дворянство давало только чин полковника, а он был штаб - ротмистром. Конечно, военная служба не прошла для Фета даром: это были годы рассвета его поэтической деятельности. 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2" name="Google Shape;492;p52"/>
          <p:cNvSpPr/>
          <p:nvPr/>
        </p:nvSpPr>
        <p:spPr>
          <a:xfrm>
            <a:off x="683568" y="2132856"/>
            <a:ext cx="2952300" cy="31683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5D1E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:\Users\Бос\Desktop\a4d214896252d95edec842e654c2cdc4.jpg" id="493" name="Google Shape;49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692696"/>
            <a:ext cx="3672408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499" name="Google Shape;499;p53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00" name="Google Shape;500;p53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501" name="Google Shape;50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4" y="-22129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3"/>
          <p:cNvSpPr/>
          <p:nvPr/>
        </p:nvSpPr>
        <p:spPr>
          <a:xfrm>
            <a:off x="-303224" y="2492900"/>
            <a:ext cx="5955300" cy="4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Пуская в свет мои мечты, </a:t>
            </a:r>
            <a:endParaRPr b="1" i="1" sz="2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предаюсь надежде сладкой, </a:t>
            </a:r>
            <a:endParaRPr b="1" i="1" sz="2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Что, может быть, на них украдкой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Блеснет улыбка красоты,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Иль раб мучительных страстей, </a:t>
            </a:r>
            <a:endParaRPr b="1" i="1" sz="2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Читая скромные созданья,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Разделит тайные страданья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душой взволнованной моей</a:t>
            </a:r>
            <a:r>
              <a:rPr lang="ru-RU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/>
          </a:p>
        </p:txBody>
      </p:sp>
      <p:sp>
        <p:nvSpPr>
          <p:cNvPr id="503" name="Google Shape;503;p53"/>
          <p:cNvSpPr/>
          <p:nvPr/>
        </p:nvSpPr>
        <p:spPr>
          <a:xfrm>
            <a:off x="5652120" y="1412776"/>
            <a:ext cx="3312300" cy="48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:\Users\Бос\Desktop\slide-3.jpg" id="504" name="Google Shape;504;p53"/>
          <p:cNvPicPr preferRelativeResize="0"/>
          <p:nvPr/>
        </p:nvPicPr>
        <p:blipFill rotWithShape="1">
          <a:blip r:embed="rId4">
            <a:alphaModFix/>
          </a:blip>
          <a:srcRect b="4696" l="5809" r="56591" t="6009"/>
          <a:stretch/>
        </p:blipFill>
        <p:spPr>
          <a:xfrm>
            <a:off x="5364088" y="2492896"/>
            <a:ext cx="3600399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3"/>
          <p:cNvSpPr/>
          <p:nvPr/>
        </p:nvSpPr>
        <p:spPr>
          <a:xfrm>
            <a:off x="107504" y="548680"/>
            <a:ext cx="90366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"Благословение" на серьезную литературную работу Фету дал Гоголь, сказавший: "Это несомненное дарование". Первый сборник стихотворений Фета "Лирический пантеон" вышел в 1840 и получил одобрение Белинского, что вдохновило его на дальнейшее творчество. Его стихи появились во многих изданиях. </a:t>
            </a:r>
            <a:endParaRPr b="1"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511" name="Google Shape;511;p54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12" name="Google Shape;512;p54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513" name="Google Shape;5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3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4"/>
          <p:cNvSpPr/>
          <p:nvPr/>
        </p:nvSpPr>
        <p:spPr>
          <a:xfrm>
            <a:off x="251520" y="548680"/>
            <a:ext cx="4536600" cy="59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1857 г. А. Фет женился в Париже на сестре своего друга - Марье Петровне Боткиной.   «Идеальный мир мой разрушен. Ищу хозяйку, с которой буду жить, понимая друг друга», - писал он до женитьбы и предугадал верно. Семейная жизнь поэта сложилась вполне удачно. В доме всегда царило взаимное уважение. Супруга с энтузиазмом помогала мужу вести хозяйство, Фету нравился её спокойный добрый характер. 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Бос\Desktop\img30.jpg" id="515" name="Google Shape;515;p54"/>
          <p:cNvPicPr preferRelativeResize="0"/>
          <p:nvPr/>
        </p:nvPicPr>
        <p:blipFill rotWithShape="1">
          <a:blip r:embed="rId4">
            <a:alphaModFix/>
          </a:blip>
          <a:srcRect b="4693" l="28833" r="27165" t="23208"/>
          <a:stretch/>
        </p:blipFill>
        <p:spPr>
          <a:xfrm>
            <a:off x="5120640" y="548680"/>
            <a:ext cx="4023360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521" name="Google Shape;521;p55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22" name="Google Shape;522;p55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523" name="Google Shape;52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3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5"/>
          <p:cNvSpPr/>
          <p:nvPr/>
        </p:nvSpPr>
        <p:spPr>
          <a:xfrm>
            <a:off x="251520" y="476672"/>
            <a:ext cx="4321200" cy="61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В конце 1870-х годов А. Фет с новой силой начал писать стихи. Сборнику стихотворений поэт дал название «Вечерние огни». Более 300 стихотворений входят в 5 выпусков. В «Вечерних огнях», как и во всей поэзии Фета, много стихотворений о любви. Видное место в поздней лирики Фета занимает природа. В его стихах она всегда тесно связана с человеком.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55"/>
          <p:cNvSpPr/>
          <p:nvPr/>
        </p:nvSpPr>
        <p:spPr>
          <a:xfrm>
            <a:off x="4572793" y="116632"/>
            <a:ext cx="4571100" cy="6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пришел к тебе с приветом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Рассказать, что солнце встало,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оно горячим светом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листам затрепетало;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Рассказать, что лес проснулся,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Весь проснулся, веткой каждой,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Каждой птицей встрепенулся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весенней полон жаждой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Рассказать, что с той же страстью,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вчера, пришел я снова,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душа всё так же счастью</a:t>
            </a:r>
            <a:endParaRPr sz="2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тебе служить готова…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531" name="Google Shape;531;p56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32" name="Google Shape;532;p56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533" name="Google Shape;53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3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6"/>
          <p:cNvSpPr/>
          <p:nvPr/>
        </p:nvSpPr>
        <p:spPr>
          <a:xfrm>
            <a:off x="-303225" y="-150"/>
            <a:ext cx="42993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ru-RU" sz="2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Последние годы жизни Фета отмечены новым, неожиданным и самым высоким взлетом его творчества. В 1877 году Фет продает свое старое имение, Степановку, и покупает новое –Воробьевку. Имение это расположено в Курской губернии, на реке Тускари. Получилось так, что и в Воробьевке Фет неизменно, все дни и часы, занят работой. </a:t>
            </a:r>
            <a:endParaRPr sz="2100"/>
          </a:p>
        </p:txBody>
      </p:sp>
      <p:sp>
        <p:nvSpPr>
          <p:cNvPr id="535" name="Google Shape;535;p56"/>
          <p:cNvSpPr/>
          <p:nvPr/>
        </p:nvSpPr>
        <p:spPr>
          <a:xfrm>
            <a:off x="3995936" y="476672"/>
            <a:ext cx="5040600" cy="63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Учись у них – у дуба, у березы.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Кругом зима. Жестокая пора!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Напрасные на них застыли слезы,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треснула, сжимаяся, кора.</a:t>
            </a:r>
            <a:endParaRPr sz="2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Всё злей метель и с каждою минутой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Сердито рвет последние листы,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за сердце хватает холод лютый;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стоят, молчат; молчи и ты!</a:t>
            </a:r>
            <a:endParaRPr sz="2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верь весне. Ее промчится гений,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Опять теплом и жизнию дыша.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ясных дней, для новых откровений</a:t>
            </a:r>
            <a:b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Переболит скорбящая душа.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541" name="Google Shape;541;p57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42" name="Google Shape;542;p57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:\Users\Бос\Desktop\0001-002-.png" id="543" name="Google Shape;54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213" y="-227013"/>
            <a:ext cx="9752013" cy="731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7"/>
          <p:cNvSpPr/>
          <p:nvPr/>
        </p:nvSpPr>
        <p:spPr>
          <a:xfrm>
            <a:off x="251520" y="476672"/>
            <a:ext cx="3600300" cy="63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57"/>
          <p:cNvSpPr/>
          <p:nvPr/>
        </p:nvSpPr>
        <p:spPr>
          <a:xfrm>
            <a:off x="3995936" y="476672"/>
            <a:ext cx="5040600" cy="63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57"/>
          <p:cNvSpPr/>
          <p:nvPr/>
        </p:nvSpPr>
        <p:spPr>
          <a:xfrm>
            <a:off x="251520" y="1"/>
            <a:ext cx="8784900" cy="6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29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1886 год – Афанасий Афанасьевич избран членом Петербургской Академии наук. 1888 год – Фет добивается придворного звания камергера. Цель его жизни достигнута – он снова признан человеком дворянского сословия. День присвоения звания поэт считает днем, когда ему вернули фамилию Шеншин. Январь 1889 года – в Москве торжественно отмечено пятидесятилетие творческой деятельности поэта Афанасия Фета. 1890 год – Фет пишет автобиографию «Мои воспоминания».</a:t>
            </a:r>
            <a:endParaRPr sz="2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лна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Волна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Волна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