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648" r:id="rId1"/>
  </p:sldMasterIdLst>
  <p:sldIdLst>
    <p:sldId id="308" r:id="rId2"/>
    <p:sldId id="263" r:id="rId3"/>
    <p:sldId id="264" r:id="rId4"/>
    <p:sldId id="276" r:id="rId5"/>
    <p:sldId id="260" r:id="rId6"/>
    <p:sldId id="280" r:id="rId7"/>
    <p:sldId id="281" r:id="rId8"/>
    <p:sldId id="282" r:id="rId9"/>
    <p:sldId id="283" r:id="rId10"/>
    <p:sldId id="284" r:id="rId11"/>
    <p:sldId id="285" r:id="rId12"/>
    <p:sldId id="286" r:id="rId13"/>
    <p:sldId id="287" r:id="rId14"/>
    <p:sldId id="288" r:id="rId15"/>
    <p:sldId id="289" r:id="rId16"/>
    <p:sldId id="290" r:id="rId17"/>
    <p:sldId id="291" r:id="rId18"/>
    <p:sldId id="292" r:id="rId19"/>
    <p:sldId id="293" r:id="rId20"/>
    <p:sldId id="296" r:id="rId21"/>
    <p:sldId id="297" r:id="rId22"/>
    <p:sldId id="298" r:id="rId23"/>
    <p:sldId id="299" r:id="rId24"/>
    <p:sldId id="294" r:id="rId25"/>
    <p:sldId id="295" r:id="rId26"/>
    <p:sldId id="304" r:id="rId27"/>
    <p:sldId id="305" r:id="rId28"/>
    <p:sldId id="302" r:id="rId29"/>
    <p:sldId id="303" r:id="rId30"/>
    <p:sldId id="279" r:id="rId31"/>
    <p:sldId id="306" r:id="rId32"/>
    <p:sldId id="278" r:id="rId3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0099"/>
    <a:srgbClr val="FF33CC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9" d="100"/>
          <a:sy n="89" d="100"/>
        </p:scale>
        <p:origin x="-120" y="-3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700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700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700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700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700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03.05.2020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700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03.05.2020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700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03.05.2020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700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03.05.2020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700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03.05.2020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700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03.05.2020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700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03.05.2020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 advClick="0" advTm="700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7.xml"/><Relationship Id="rId1" Type="http://schemas.openxmlformats.org/officeDocument/2006/relationships/audio" Target="file:///C:\Users\1\Desktop\&#1048;&#1079;%20&#1082;&#1080;&#1085;&#1086;&#1092;&#1080;&#1083;&#1100;&#1084;&#1086;&#1074;%20-%20&#1054;&#1090;%20&#1075;&#1077;&#1088;&#1086;&#1077;&#1074;%20&#1073;&#1099;&#1083;&#1099;&#1093;%20&#1074;&#1088;&#1077;&#1084;&#1105;&#1085;_(Inkompmusic.ru).mp3" TargetMode="Externa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http://fotovideoforum.ru/resources/image/8911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3203848" y="1124744"/>
            <a:ext cx="4608512" cy="3477875"/>
          </a:xfrm>
          <a:prstGeom prst="rect">
            <a:avLst/>
          </a:prstGeom>
          <a:noFill/>
          <a:scene3d>
            <a:camera prst="isometricOffAxis1Right"/>
            <a:lightRig rig="threePt" dir="t"/>
          </a:scene3d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FF33CC"/>
                </a:solidFill>
                <a:latin typeface="Times New Roman" pitchFamily="18" charset="0"/>
                <a:cs typeface="Times New Roman" pitchFamily="18" charset="0"/>
              </a:rPr>
              <a:t>МКУК </a:t>
            </a:r>
          </a:p>
          <a:p>
            <a:pPr algn="ctr"/>
            <a:r>
              <a:rPr lang="ru-RU" sz="3200" b="1" dirty="0" smtClean="0">
                <a:solidFill>
                  <a:srgbClr val="FF33CC"/>
                </a:solidFill>
                <a:latin typeface="Times New Roman" pitchFamily="18" charset="0"/>
                <a:cs typeface="Times New Roman" pitchFamily="18" charset="0"/>
              </a:rPr>
              <a:t>«Детская библиотека»</a:t>
            </a:r>
          </a:p>
          <a:p>
            <a:pPr algn="ctr"/>
            <a:r>
              <a:rPr lang="ru-RU" sz="3200" b="1" dirty="0" smtClean="0">
                <a:solidFill>
                  <a:srgbClr val="FF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dirty="0" err="1" smtClean="0">
                <a:solidFill>
                  <a:srgbClr val="FF33CC"/>
                </a:solidFill>
                <a:latin typeface="Times New Roman" pitchFamily="18" charset="0"/>
                <a:cs typeface="Times New Roman" pitchFamily="18" charset="0"/>
              </a:rPr>
              <a:t>Старощербиновского</a:t>
            </a:r>
            <a:r>
              <a:rPr lang="ru-RU" sz="3200" b="1" dirty="0" smtClean="0">
                <a:solidFill>
                  <a:srgbClr val="FF33CC"/>
                </a:solidFill>
                <a:latin typeface="Times New Roman" pitchFamily="18" charset="0"/>
                <a:cs typeface="Times New Roman" pitchFamily="18" charset="0"/>
              </a:rPr>
              <a:t> сельского поселения </a:t>
            </a:r>
            <a:r>
              <a:rPr lang="ru-RU" sz="3200" b="1" dirty="0" err="1" smtClean="0">
                <a:solidFill>
                  <a:srgbClr val="FF33CC"/>
                </a:solidFill>
                <a:latin typeface="Times New Roman" pitchFamily="18" charset="0"/>
                <a:cs typeface="Times New Roman" pitchFamily="18" charset="0"/>
              </a:rPr>
              <a:t>Щербиновского</a:t>
            </a:r>
            <a:r>
              <a:rPr lang="ru-RU" sz="3200" b="1" dirty="0" smtClean="0">
                <a:solidFill>
                  <a:srgbClr val="FF33CC"/>
                </a:solidFill>
                <a:latin typeface="Times New Roman" pitchFamily="18" charset="0"/>
                <a:cs typeface="Times New Roman" pitchFamily="18" charset="0"/>
              </a:rPr>
              <a:t> района</a:t>
            </a:r>
          </a:p>
          <a:p>
            <a:pPr algn="ctr"/>
            <a:r>
              <a:rPr lang="ru-RU" sz="2000" b="1" dirty="0" smtClean="0">
                <a:solidFill>
                  <a:srgbClr val="990099"/>
                </a:solidFill>
                <a:latin typeface="Times New Roman" pitchFamily="18" charset="0"/>
                <a:cs typeface="Times New Roman" pitchFamily="18" charset="0"/>
              </a:rPr>
              <a:t>приглашает на виртуальную викторину посвященную 75 </a:t>
            </a:r>
            <a:r>
              <a:rPr lang="ru-RU" sz="2000" b="1" dirty="0" err="1" smtClean="0">
                <a:solidFill>
                  <a:srgbClr val="990099"/>
                </a:solidFill>
                <a:latin typeface="Times New Roman" pitchFamily="18" charset="0"/>
                <a:cs typeface="Times New Roman" pitchFamily="18" charset="0"/>
              </a:rPr>
              <a:t>летию</a:t>
            </a:r>
            <a:r>
              <a:rPr lang="ru-RU" sz="2000" b="1" dirty="0" smtClean="0">
                <a:solidFill>
                  <a:srgbClr val="990099"/>
                </a:solidFill>
                <a:latin typeface="Times New Roman" pitchFamily="18" charset="0"/>
                <a:cs typeface="Times New Roman" pitchFamily="18" charset="0"/>
              </a:rPr>
              <a:t> Великой Победы</a:t>
            </a:r>
            <a:endParaRPr lang="ru-RU" sz="2000" b="1" dirty="0">
              <a:solidFill>
                <a:srgbClr val="99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 rot="21248812">
            <a:off x="2582402" y="5866157"/>
            <a:ext cx="12241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rgbClr val="C00000"/>
                </a:solidFill>
              </a:rPr>
              <a:t>2</a:t>
            </a:r>
            <a:endParaRPr lang="ru-RU" sz="3200" b="1" dirty="0">
              <a:solidFill>
                <a:srgbClr val="C00000"/>
              </a:solidFill>
            </a:endParaRPr>
          </a:p>
        </p:txBody>
      </p:sp>
      <p:pic>
        <p:nvPicPr>
          <p:cNvPr id="5" name="Из кинофильмов - От героев былых времён_(Inkompmusic.ru)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8172400" y="332656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slow" advClick="0" advTm="7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img1.liveinternet.ru/images/attach/b/4/112/817/112817119_large_lookcomua2590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3707904" y="1997839"/>
            <a:ext cx="5256584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</a:rPr>
              <a:t> </a:t>
            </a:r>
            <a:r>
              <a:rPr lang="ru-RU" sz="2400" b="1" dirty="0" smtClean="0">
                <a:solidFill>
                  <a:srgbClr val="FF0000"/>
                </a:solidFill>
                <a:latin typeface="Arial Black" pitchFamily="34" charset="0"/>
              </a:rPr>
              <a:t>В ходе какой битвы произошло крупнейшее танковое сражение Великой Отечественной и Второй мировой войны? </a:t>
            </a:r>
            <a:r>
              <a:rPr lang="ru-RU" dirty="0" smtClean="0">
                <a:solidFill>
                  <a:srgbClr val="FF0000"/>
                </a:solidFill>
              </a:rPr>
              <a:t/>
            </a:r>
            <a:br>
              <a:rPr lang="ru-RU" dirty="0" smtClean="0">
                <a:solidFill>
                  <a:srgbClr val="FF0000"/>
                </a:solidFill>
              </a:rPr>
            </a:br>
            <a:endParaRPr lang="ru-RU" dirty="0"/>
          </a:p>
        </p:txBody>
      </p:sp>
    </p:spTree>
  </p:cSld>
  <p:clrMapOvr>
    <a:masterClrMapping/>
  </p:clrMapOvr>
  <p:transition spd="slow" advClick="0" advTm="7000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avatars.mds.yandex.net/get-pdb/1346662/2101bde9-4959-4c17-88d1-22890dd98bb4/s1200?webp=fals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2509" y="0"/>
            <a:ext cx="9156509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4644008" y="2690336"/>
            <a:ext cx="449999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</a:rPr>
              <a:t>  </a:t>
            </a:r>
            <a:r>
              <a:rPr lang="ru-RU" b="1" dirty="0" smtClean="0">
                <a:solidFill>
                  <a:srgbClr val="7030A0"/>
                </a:solidFill>
                <a:latin typeface="Arial Black" pitchFamily="34" charset="0"/>
              </a:rPr>
              <a:t>В ходе </a:t>
            </a:r>
            <a:r>
              <a:rPr lang="ru-RU" i="1" dirty="0" smtClean="0">
                <a:solidFill>
                  <a:srgbClr val="7030A0"/>
                </a:solidFill>
                <a:latin typeface="Arial Black" pitchFamily="34" charset="0"/>
              </a:rPr>
              <a:t>Курской битвы</a:t>
            </a:r>
          </a:p>
          <a:p>
            <a:pPr algn="ctr"/>
            <a:r>
              <a:rPr lang="ru-RU" i="1" dirty="0" smtClean="0">
                <a:solidFill>
                  <a:srgbClr val="7030A0"/>
                </a:solidFill>
                <a:latin typeface="Arial Black" pitchFamily="34" charset="0"/>
              </a:rPr>
              <a:t> </a:t>
            </a:r>
            <a:r>
              <a:rPr lang="ru-RU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В районе посёлка Прохоровка Белгородской области 12 июля 1943 г. произошло танковое сражение. С обеих сторон участвовало до 1200 танков и самоходных орудий. </a:t>
            </a:r>
            <a:r>
              <a:rPr lang="ru-RU" dirty="0" smtClean="0"/>
              <a:t> </a:t>
            </a:r>
            <a:endParaRPr lang="ru-RU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4274" name="Picture 2" descr="https://ds04.infourok.ru/uploads/ex/0675/00005494-0e291ab6/img7.jpg"/>
          <p:cNvPicPr>
            <a:picLocks noChangeAspect="1" noChangeArrowheads="1"/>
          </p:cNvPicPr>
          <p:nvPr/>
        </p:nvPicPr>
        <p:blipFill>
          <a:blip r:embed="rId3" cstate="print"/>
          <a:srcRect l="12700" t="2974" r="12724" b="4818"/>
          <a:stretch>
            <a:fillRect/>
          </a:stretch>
        </p:blipFill>
        <p:spPr bwMode="auto">
          <a:xfrm>
            <a:off x="130732" y="2700737"/>
            <a:ext cx="3793196" cy="2672479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 advTm="7000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img1.liveinternet.ru/images/attach/b/4/112/817/112817119_large_lookcomua2590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3995936" y="2564905"/>
            <a:ext cx="496855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  <a:latin typeface="Arial Black" pitchFamily="34" charset="0"/>
              </a:rPr>
              <a:t>Какой из отечественных танков стал легендой Второй Мировой войны?</a:t>
            </a:r>
            <a:endParaRPr lang="ru-RU" sz="2400" dirty="0">
              <a:latin typeface="Arial Black" pitchFamily="34" charset="0"/>
            </a:endParaRPr>
          </a:p>
        </p:txBody>
      </p:sp>
    </p:spTree>
  </p:cSld>
  <p:clrMapOvr>
    <a:masterClrMapping/>
  </p:clrMapOvr>
  <p:transition spd="slow" advClick="0" advTm="7000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avatars.mds.yandex.net/get-pdb/1346662/2101bde9-4959-4c17-88d1-22890dd98bb4/s1200?webp=fals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2509" y="0"/>
            <a:ext cx="9156509" cy="6858000"/>
          </a:xfrm>
          <a:prstGeom prst="rect">
            <a:avLst/>
          </a:prstGeom>
          <a:noFill/>
        </p:spPr>
      </p:pic>
      <p:pic>
        <p:nvPicPr>
          <p:cNvPr id="52226" name="Picture 2" descr="https://kladraz.ru/upload/blogs/5831_1e5fb6672ebc561cffe441b122a3d34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504" y="2708920"/>
            <a:ext cx="3595839" cy="2406800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4139952" y="2492895"/>
            <a:ext cx="475252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Т-34-85 стал танком Победы, </a:t>
            </a:r>
          </a:p>
          <a:p>
            <a:pPr algn="ctr"/>
            <a:r>
              <a:rPr lang="ru-RU" sz="20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вынес на себе основную тяжесть боев и длинных маршей завершающего периода войны. Легендарной в то время стала надежность и ремонтопригодность машины (часто чинили «на коленке» )</a:t>
            </a:r>
            <a:endParaRPr lang="ru-RU" sz="2000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0" y="5085184"/>
            <a:ext cx="413995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советский средний танк    Т- 34 (разговорное «тридцатьчетверка»)   </a:t>
            </a:r>
            <a:endParaRPr lang="ru-RU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 advClick="0" advTm="7000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img1.liveinternet.ru/images/attach/b/4/112/817/112817119_large_lookcomua2590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7384"/>
            <a:ext cx="9144000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3851920" y="2420889"/>
            <a:ext cx="496855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  <a:latin typeface="Arial Black" pitchFamily="34" charset="0"/>
              </a:rPr>
              <a:t>Что во время Великой Отечественной войны называли «Катюшами»?</a:t>
            </a:r>
          </a:p>
        </p:txBody>
      </p:sp>
    </p:spTree>
  </p:cSld>
  <p:clrMapOvr>
    <a:masterClrMapping/>
  </p:clrMapOvr>
  <p:transition spd="slow" advClick="0" advTm="7000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avatars.mds.yandex.net/get-pdb/1346662/2101bde9-4959-4c17-88d1-22890dd98bb4/s1200?webp=fals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2509" y="0"/>
            <a:ext cx="9156509" cy="6858000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4139952" y="2478375"/>
            <a:ext cx="4824536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БМ-13 — советская боевая машина реактивной артилерии, периода Великой Отечественной  войны. Наиболее широко известна под народным прозвищем  «Катюша», солдаты Третьего рейха называли её «</a:t>
            </a:r>
            <a:r>
              <a:rPr lang="ru-RU" sz="20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орга́н</a:t>
            </a:r>
            <a:r>
              <a:rPr lang="ru-RU" sz="20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Сталина» из-за звука, издаваемого оперением ракет.</a:t>
            </a:r>
            <a:endParaRPr lang="ru-RU" sz="2000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6" descr="https://kladraz.ru/upload/blogs/5831_98e1c66a136733bcd8b7b52e9a54944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2636912"/>
            <a:ext cx="3625136" cy="2160240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251521" y="4869160"/>
            <a:ext cx="36004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Ракетные установки</a:t>
            </a:r>
            <a:r>
              <a:rPr lang="ru-RU" b="1" dirty="0" smtClean="0">
                <a:solidFill>
                  <a:srgbClr val="FF0000"/>
                </a:solidFill>
              </a:rPr>
              <a:t> </a:t>
            </a:r>
            <a:endParaRPr lang="ru-RU" dirty="0"/>
          </a:p>
        </p:txBody>
      </p:sp>
    </p:spTree>
  </p:cSld>
  <p:clrMapOvr>
    <a:masterClrMapping/>
  </p:clrMapOvr>
  <p:transition spd="slow" advClick="0" advTm="7000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img1.liveinternet.ru/images/attach/b/4/112/817/112817119_large_lookcomua2590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3059832" y="1484784"/>
            <a:ext cx="5544616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В годы войны рядом с солдатами воевали и те, кого мы называем нашими меньшими братьями: звери и птицы. Им не давали орденов, они не получали званий. Они совершали подвиги не зная этого. Погибая, они спасали тысячи человеческих жизней.</a:t>
            </a:r>
            <a:r>
              <a:rPr lang="ru-RU" sz="20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endParaRPr lang="ru-RU" sz="2000" b="1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Кого во время шествия по Красной площади по причине ранения Сталин приказал нести на собственной шинели? </a:t>
            </a:r>
          </a:p>
        </p:txBody>
      </p:sp>
    </p:spTree>
  </p:cSld>
  <p:clrMapOvr>
    <a:masterClrMapping/>
  </p:clrMapOvr>
  <p:transition spd="slow" advClick="0" advTm="7000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avatars.mds.yandex.net/get-pdb/1346662/2101bde9-4959-4c17-88d1-22890dd98bb4/s1200?webp=fals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2509" y="0"/>
            <a:ext cx="9156509" cy="685800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3995936" y="2564904"/>
            <a:ext cx="453650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Пес </a:t>
            </a:r>
            <a:r>
              <a:rPr lang="ru-RU" sz="24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Джульбарс</a:t>
            </a:r>
            <a:r>
              <a:rPr lang="ru-RU" sz="2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ru-RU" sz="20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Помощник саперов, обнаруживший в последний год войны более 7000 мин </a:t>
            </a:r>
          </a:p>
          <a:p>
            <a:pPr algn="ctr"/>
            <a:r>
              <a:rPr lang="ru-RU" sz="20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и более 150 снарядов. </a:t>
            </a:r>
            <a:endParaRPr lang="ru-RU" sz="2000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8130" name="Picture 2" descr="https://mozgopit.com/wp-content/uploads/2018/05/00-15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2852936"/>
            <a:ext cx="3419872" cy="2585255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 advTm="7000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img1.liveinternet.ru/images/attach/b/4/112/817/112817119_large_lookcomua2590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3059832" y="2060848"/>
            <a:ext cx="5472608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 smtClean="0">
                <a:solidFill>
                  <a:srgbClr val="FF0000"/>
                </a:solidFill>
                <a:latin typeface="Arial Black" pitchFamily="34" charset="0"/>
              </a:rPr>
              <a:t>В январе 1943 года в Ленинград было завезено четыре вагона домашних животных, </a:t>
            </a:r>
          </a:p>
          <a:p>
            <a:pPr algn="ctr"/>
            <a:r>
              <a:rPr lang="ru-RU" sz="2000" dirty="0" smtClean="0">
                <a:solidFill>
                  <a:srgbClr val="FF0000"/>
                </a:solidFill>
                <a:latin typeface="Arial Black" pitchFamily="34" charset="0"/>
              </a:rPr>
              <a:t>а в 1945 году – ещё 5000. Какие это животные и для чего их завезли? </a:t>
            </a:r>
            <a:endParaRPr lang="ru-RU" sz="2000" dirty="0">
              <a:solidFill>
                <a:srgbClr val="FF0000"/>
              </a:solidFill>
              <a:latin typeface="Arial Black" pitchFamily="34" charset="0"/>
            </a:endParaRPr>
          </a:p>
        </p:txBody>
      </p:sp>
    </p:spTree>
  </p:cSld>
  <p:clrMapOvr>
    <a:masterClrMapping/>
  </p:clrMapOvr>
  <p:transition spd="slow" advClick="0" advTm="7000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avatars.mds.yandex.net/get-pdb/1346662/2101bde9-4959-4c17-88d1-22890dd98bb4/s1200?webp=fals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2509" y="0"/>
            <a:ext cx="9156509" cy="685800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4788024" y="2348880"/>
            <a:ext cx="4032448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Во время блокады в Ленинграде крысы атаковали и без того скудные запасы продуктов.  Они нападали на полуголодных и обессилевших стариков и детей.</a:t>
            </a:r>
          </a:p>
          <a:p>
            <a:pPr algn="ctr"/>
            <a:r>
              <a:rPr lang="ru-RU" sz="2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В город привезли четыре вагона дымчатых кошек.  Эшелон с «мяукающей дивизией», так прозвали  питерцы этих кошек, надежно охранялся.</a:t>
            </a:r>
          </a:p>
          <a:p>
            <a:pPr algn="ctr"/>
            <a:r>
              <a:rPr lang="ru-RU" sz="2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Кошки очистили город от грызунов.</a:t>
            </a:r>
            <a:endParaRPr lang="ru-RU" sz="2000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6082" name="Picture 2" descr="https://avatars.mds.yandex.net/get-pdb/2108934/2ccacdf5-7694-49c8-90a2-263f9f3f1191/s120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2636912"/>
            <a:ext cx="3818715" cy="2564904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1043608" y="5301208"/>
            <a:ext cx="25699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7030A0"/>
                </a:solidFill>
                <a:latin typeface="Arial Black" pitchFamily="34" charset="0"/>
              </a:rPr>
              <a:t>Кошки- спасители</a:t>
            </a:r>
            <a:endParaRPr lang="ru-RU" dirty="0">
              <a:solidFill>
                <a:srgbClr val="7030A0"/>
              </a:solidFill>
              <a:latin typeface="Arial Black" pitchFamily="34" charset="0"/>
            </a:endParaRPr>
          </a:p>
        </p:txBody>
      </p:sp>
    </p:spTree>
  </p:cSld>
  <p:clrMapOvr>
    <a:masterClrMapping/>
  </p:clrMapOvr>
  <p:transition spd="slow" advClick="0" advTm="7000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s://photoshop-kopona.com/uploads/posts/2017-05/1493791562_77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2627784" y="764704"/>
            <a:ext cx="3744416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1000" dirty="0" smtClean="0">
              <a:solidFill>
                <a:srgbClr val="FF0000"/>
              </a:solidFill>
              <a:latin typeface="Arial Black" pitchFamily="34" charset="0"/>
            </a:endParaRPr>
          </a:p>
          <a:p>
            <a:pPr algn="ctr"/>
            <a:endParaRPr lang="ru-RU" sz="1000" dirty="0" smtClean="0">
              <a:solidFill>
                <a:srgbClr val="FF0000"/>
              </a:solidFill>
              <a:latin typeface="Arial Black" pitchFamily="34" charset="0"/>
            </a:endParaRPr>
          </a:p>
          <a:p>
            <a:pPr algn="ctr"/>
            <a:r>
              <a:rPr lang="ru-RU" sz="3200" dirty="0" smtClean="0">
                <a:solidFill>
                  <a:srgbClr val="FF0000"/>
                </a:solidFill>
                <a:latin typeface="Arial Black" pitchFamily="34" charset="0"/>
              </a:rPr>
              <a:t>По страницам</a:t>
            </a:r>
          </a:p>
          <a:p>
            <a:pPr algn="ctr"/>
            <a:r>
              <a:rPr lang="ru-RU" sz="3200" dirty="0" smtClean="0">
                <a:solidFill>
                  <a:srgbClr val="FF0000"/>
                </a:solidFill>
                <a:latin typeface="Arial Black" pitchFamily="34" charset="0"/>
              </a:rPr>
              <a:t> Великой Отечественной войны</a:t>
            </a:r>
            <a:endParaRPr lang="ru-RU" sz="1200" dirty="0" smtClean="0">
              <a:solidFill>
                <a:srgbClr val="FF0000"/>
              </a:solidFill>
              <a:latin typeface="Arial Black" pitchFamily="34" charset="0"/>
            </a:endParaRPr>
          </a:p>
          <a:p>
            <a:pPr algn="ctr"/>
            <a:endParaRPr lang="ru-RU" sz="800" dirty="0" smtClean="0">
              <a:solidFill>
                <a:srgbClr val="FF0000"/>
              </a:solidFill>
              <a:latin typeface="Arial Black" pitchFamily="34" charset="0"/>
            </a:endParaRPr>
          </a:p>
          <a:p>
            <a:pPr algn="ctr"/>
            <a:endParaRPr lang="ru-RU" sz="800" dirty="0" smtClean="0">
              <a:solidFill>
                <a:srgbClr val="FF0000"/>
              </a:solidFill>
              <a:latin typeface="Arial Black" pitchFamily="34" charset="0"/>
            </a:endParaRPr>
          </a:p>
          <a:p>
            <a:pPr algn="ctr"/>
            <a:endParaRPr lang="ru-RU" sz="800" dirty="0" smtClean="0">
              <a:solidFill>
                <a:srgbClr val="FF0000"/>
              </a:solidFill>
              <a:latin typeface="Arial Black" pitchFamily="34" charset="0"/>
            </a:endParaRPr>
          </a:p>
          <a:p>
            <a:pPr algn="ctr"/>
            <a:endParaRPr lang="ru-RU" sz="3200" dirty="0">
              <a:solidFill>
                <a:srgbClr val="FF0000"/>
              </a:solidFill>
              <a:latin typeface="Arial Black" pitchFamily="34" charset="0"/>
            </a:endParaRPr>
          </a:p>
        </p:txBody>
      </p:sp>
    </p:spTree>
  </p:cSld>
  <p:clrMapOvr>
    <a:masterClrMapping/>
  </p:clrMapOvr>
  <p:transition spd="slow" advClick="0" advTm="7000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img1.liveinternet.ru/images/attach/b/4/112/817/112817119_large_lookcomua2590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3779912" y="2204864"/>
            <a:ext cx="4680520" cy="1846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  <a:latin typeface="Arial Black" pitchFamily="34" charset="0"/>
              </a:rPr>
              <a:t>В этой битве впервые были применены прожекторы для ослепления врага.</a:t>
            </a:r>
            <a:endParaRPr lang="ru-RU" sz="2400" dirty="0" smtClean="0">
              <a:solidFill>
                <a:srgbClr val="FF0000"/>
              </a:solidFill>
              <a:latin typeface="Arial Black" pitchFamily="34" charset="0"/>
            </a:endParaRPr>
          </a:p>
          <a:p>
            <a:r>
              <a:rPr lang="ru-RU" dirty="0" smtClean="0"/>
              <a:t> </a:t>
            </a:r>
          </a:p>
        </p:txBody>
      </p:sp>
    </p:spTree>
  </p:cSld>
  <p:clrMapOvr>
    <a:masterClrMapping/>
  </p:clrMapOvr>
  <p:transition spd="slow" advClick="0" advTm="7000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avatars.mds.yandex.net/get-pdb/1346662/2101bde9-4959-4c17-88d1-22890dd98bb4/s1200?webp=fals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2509" y="0"/>
            <a:ext cx="9156509" cy="6858000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4572000" y="2413338"/>
            <a:ext cx="4464496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         Битва за Берлин</a:t>
            </a:r>
            <a:r>
              <a:rPr lang="ru-RU" sz="20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algn="ctr"/>
            <a:r>
              <a:rPr lang="ru-RU" sz="20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Штурм города начался 16 апреля</a:t>
            </a:r>
          </a:p>
          <a:p>
            <a:pPr algn="ctr"/>
            <a:r>
              <a:rPr lang="ru-RU" sz="20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в 3 часа ночи. При свете прожекторов полторы сотни танков и пехота атаковали оборонительные позиции немцев. Ожесточённая битва велась четыре дня, после чего  удалось взять город в кольцо.</a:t>
            </a:r>
            <a:endParaRPr lang="ru-RU" sz="2000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1986" name="Picture 2" descr="https://fs3.fotoload.ru/f/0219/1550408384/c6d699931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2636912"/>
            <a:ext cx="3776886" cy="2808312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 advTm="7000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img1.liveinternet.ru/images/attach/b/4/112/817/112817119_large_lookcomua2590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3563888" y="2564905"/>
            <a:ext cx="482453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FF0000"/>
                </a:solidFill>
                <a:latin typeface="Arial Black" pitchFamily="34" charset="0"/>
              </a:rPr>
              <a:t>Когда  и кем было водружено Знамя Победы над Рейхстагом в Берлине?</a:t>
            </a:r>
            <a:r>
              <a:rPr lang="ru-RU" sz="2000" dirty="0" smtClean="0">
                <a:solidFill>
                  <a:srgbClr val="FF0000"/>
                </a:solidFill>
                <a:latin typeface="Arial Black" pitchFamily="34" charset="0"/>
              </a:rPr>
              <a:t/>
            </a:r>
            <a:br>
              <a:rPr lang="ru-RU" sz="2000" dirty="0" smtClean="0">
                <a:solidFill>
                  <a:srgbClr val="FF0000"/>
                </a:solidFill>
                <a:latin typeface="Arial Black" pitchFamily="34" charset="0"/>
              </a:rPr>
            </a:br>
            <a:r>
              <a:rPr lang="ru-RU" sz="2000" i="1" dirty="0" smtClean="0">
                <a:solidFill>
                  <a:srgbClr val="FF0000"/>
                </a:solidFill>
                <a:latin typeface="Arial Black" pitchFamily="34" charset="0"/>
              </a:rPr>
              <a:t> </a:t>
            </a:r>
            <a:endParaRPr lang="ru-RU" sz="2000" dirty="0">
              <a:latin typeface="Arial Black" pitchFamily="34" charset="0"/>
            </a:endParaRPr>
          </a:p>
        </p:txBody>
      </p:sp>
    </p:spTree>
  </p:cSld>
  <p:clrMapOvr>
    <a:masterClrMapping/>
  </p:clrMapOvr>
  <p:transition spd="slow" advClick="0" advTm="7000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avatars.mds.yandex.net/get-pdb/1346662/2101bde9-4959-4c17-88d1-22890dd98bb4/s1200?webp=fals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2509" y="0"/>
            <a:ext cx="9156509" cy="6858000"/>
          </a:xfrm>
          <a:prstGeom prst="rect">
            <a:avLst/>
          </a:prstGeom>
          <a:noFill/>
        </p:spPr>
      </p:pic>
      <p:pic>
        <p:nvPicPr>
          <p:cNvPr id="56322" name="Picture 2" descr="http://z51.d.sdska.ru/2-z51-1a927609-5d3f-464c-8ef6-44e9ec89875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504" y="2636912"/>
            <a:ext cx="3742297" cy="2736304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4211960" y="2564904"/>
            <a:ext cx="4752528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«30 апреля 1945 года в 14:25 бойцы роты старшего сержанта </a:t>
            </a:r>
            <a:r>
              <a:rPr lang="ru-RU" sz="20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Сьянова</a:t>
            </a:r>
            <a:r>
              <a:rPr lang="ru-RU" sz="20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с боями прорвались по лестнице на крышу здания и достигли купола рейхстага. Отважные воины коммунист лейтенант Берест, комсомолец красноармеец Егоров и беспартийный младший сержант </a:t>
            </a:r>
            <a:r>
              <a:rPr lang="ru-RU" sz="20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Кантария</a:t>
            </a:r>
            <a:r>
              <a:rPr lang="ru-RU" sz="20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установили знамя, над зданием германского парламента взвился гордый флаг Советского Союза — символ нашей великой победы.»</a:t>
            </a:r>
            <a:endParaRPr lang="ru-RU" sz="2000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 advClick="0" advTm="7000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img1.liveinternet.ru/images/attach/b/4/112/817/112817119_large_lookcomua2590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3491880" y="2564905"/>
            <a:ext cx="525658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FF0000"/>
                </a:solidFill>
                <a:latin typeface="Arial Black" pitchFamily="34" charset="0"/>
              </a:rPr>
              <a:t>Кого Адольф Гитлер объявил своим личным врагом № 1. </a:t>
            </a:r>
          </a:p>
          <a:p>
            <a:pPr algn="ctr"/>
            <a:r>
              <a:rPr lang="ru-RU" sz="2000" b="1" dirty="0" smtClean="0">
                <a:solidFill>
                  <a:srgbClr val="FF0000"/>
                </a:solidFill>
                <a:latin typeface="Arial Black" pitchFamily="34" charset="0"/>
              </a:rPr>
              <a:t>(под «номером два» в списке Гитлера значился Сталин).</a:t>
            </a:r>
            <a:endParaRPr lang="ru-RU" sz="2000" dirty="0">
              <a:latin typeface="Arial Black" pitchFamily="34" charset="0"/>
            </a:endParaRPr>
          </a:p>
        </p:txBody>
      </p:sp>
    </p:spTree>
  </p:cSld>
  <p:clrMapOvr>
    <a:masterClrMapping/>
  </p:clrMapOvr>
  <p:transition spd="slow" advClick="0" advTm="7000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avatars.mds.yandex.net/get-pdb/1346662/2101bde9-4959-4c17-88d1-22890dd98bb4/s1200?webp=fals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2509" y="0"/>
            <a:ext cx="9156509" cy="6858000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4644008" y="1582341"/>
            <a:ext cx="4392488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2000" b="1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Советский диктор Юрий Левитан, стал голосом целой эпохи в истории страны. Ему, обладавшему выразительной речью и редким по тембру голосом,  было дано право объявить о начале и окончании войны.  Германские спецслужбы разработали, но так и не смогли воплотить в жизнь план похищения главного диктора Советского Союза, за голову которого рейхом была назначена награда в 100 тысяч (по другим источникам — в 250 тысяч) </a:t>
            </a:r>
            <a:r>
              <a:rPr lang="ru-RU" sz="20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рейхсмарок</a:t>
            </a:r>
            <a:r>
              <a:rPr lang="ru-RU" sz="2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endParaRPr lang="ru-RU" sz="2000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4034" name="Picture 2" descr="https://a.d-cd.net/41cc47as-96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3568" y="2636912"/>
            <a:ext cx="3368870" cy="3528392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 advTm="7000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img1.liveinternet.ru/images/attach/b/4/112/817/112817119_large_lookcomua2590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4139951" y="2276872"/>
            <a:ext cx="468052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solidFill>
                  <a:srgbClr val="FF0000"/>
                </a:solidFill>
                <a:latin typeface="Arial Black" pitchFamily="34" charset="0"/>
              </a:rPr>
              <a:t>Каких великих полководцев Отечественной войны</a:t>
            </a:r>
          </a:p>
          <a:p>
            <a:pPr algn="ctr"/>
            <a:r>
              <a:rPr lang="ru-RU" sz="2000" dirty="0" smtClean="0">
                <a:solidFill>
                  <a:srgbClr val="FF0000"/>
                </a:solidFill>
                <a:latin typeface="Arial Black" pitchFamily="34" charset="0"/>
              </a:rPr>
              <a:t> вы знаете?</a:t>
            </a:r>
            <a:endParaRPr lang="ru-RU" sz="2000" dirty="0">
              <a:solidFill>
                <a:srgbClr val="FF0000"/>
              </a:solidFill>
              <a:latin typeface="Arial Black" pitchFamily="34" charset="0"/>
            </a:endParaRPr>
          </a:p>
        </p:txBody>
      </p:sp>
    </p:spTree>
  </p:cSld>
  <p:clrMapOvr>
    <a:masterClrMapping/>
  </p:clrMapOvr>
  <p:transition spd="slow" advClick="0" advTm="7000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avatars.mds.yandex.net/get-pdb/1346662/2101bde9-4959-4c17-88d1-22890dd98bb4/s1200?webp=fals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2509" y="0"/>
            <a:ext cx="9156509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0" y="2708920"/>
            <a:ext cx="2339752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От их решений зависели судьбы миллионов человек!</a:t>
            </a:r>
          </a:p>
          <a:p>
            <a:pPr algn="ctr"/>
            <a:r>
              <a:rPr lang="ru-RU" sz="2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Это далеко не весь список, наших великих полководцев Второй Мировой войны!</a:t>
            </a:r>
            <a:endParaRPr lang="ru-RU" sz="20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4274" name="Picture 2" descr="https://fgospostavki.ru/uploadedFiles/eshopimages/big/x-polkovodcy-pobedy_1-5-5h1-3.eb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99792" y="1268760"/>
            <a:ext cx="6336704" cy="5589240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 advTm="7000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img1.liveinternet.ru/images/attach/b/4/112/817/112817119_large_lookcomua2590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3851920" y="2348880"/>
            <a:ext cx="4824536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FF0000"/>
                </a:solidFill>
                <a:latin typeface="Arial Black" pitchFamily="34" charset="0"/>
              </a:rPr>
              <a:t>Какое название получил парад, прошедший на Красной площади 24 июня 1945 года?</a:t>
            </a:r>
            <a:r>
              <a:rPr lang="ru-RU" dirty="0" smtClean="0">
                <a:solidFill>
                  <a:srgbClr val="FF0000"/>
                </a:solidFill>
              </a:rPr>
              <a:t/>
            </a:r>
            <a:br>
              <a:rPr lang="ru-RU" dirty="0" smtClean="0">
                <a:solidFill>
                  <a:srgbClr val="FF0000"/>
                </a:solidFill>
              </a:rPr>
            </a:br>
            <a:endParaRPr lang="ru-RU" dirty="0"/>
          </a:p>
        </p:txBody>
      </p:sp>
    </p:spTree>
  </p:cSld>
  <p:clrMapOvr>
    <a:masterClrMapping/>
  </p:clrMapOvr>
  <p:transition spd="slow" advClick="0" advTm="7000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avatars.mds.yandex.net/get-pdb/1346662/2101bde9-4959-4c17-88d1-22890dd98bb4/s1200?webp=fals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2509" y="0"/>
            <a:ext cx="9156509" cy="6858000"/>
          </a:xfrm>
          <a:prstGeom prst="rect">
            <a:avLst/>
          </a:prstGeom>
          <a:noFill/>
        </p:spPr>
      </p:pic>
      <p:pic>
        <p:nvPicPr>
          <p:cNvPr id="8194" name="Picture 2" descr="https://regnum.ru/uploads/pictures/news/2019/05/12/regnum_picture_1557662258168029_normal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2636912"/>
            <a:ext cx="3240360" cy="2304256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4175448" y="1988840"/>
            <a:ext cx="4968552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Парад Победы</a:t>
            </a:r>
            <a:r>
              <a:rPr lang="ru-RU" sz="2400" dirty="0" smtClean="0"/>
              <a:t> </a:t>
            </a:r>
          </a:p>
          <a:p>
            <a:pPr algn="ctr"/>
            <a:r>
              <a:rPr lang="ru-RU" sz="20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Исторический парад, прошедший на Красной площади в честь победы СССР над Германией в Великой Отечественной войне. Мероприятие принимал маршал Георгий Жуков, командовал войсками маршал Константин Рокоссовский.   Всего в торжественном шествии приняли участие около 35 тысяч человек. В советский период Парад Победы проводился лишь в юбилейные 1965, 1985 и 1990 годы. С 1995-го парад проходит ежегодно на главной площади страны.</a:t>
            </a:r>
          </a:p>
          <a:p>
            <a:r>
              <a:rPr lang="ru-RU" sz="2400" b="1" dirty="0" smtClean="0"/>
              <a:t> </a:t>
            </a:r>
            <a:endParaRPr lang="ru-RU" sz="24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 advClick="0" advTm="7000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195736" y="2204864"/>
            <a:ext cx="46735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По страницам Великой Отечественной войны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4098" name="Picture 2" descr="http://fhall.ru/wp-content/uploads/2018/05/9maya2018_PT_massazh_saj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1907704" y="116632"/>
            <a:ext cx="7128792" cy="65248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/>
          </a:p>
          <a:p>
            <a:pPr algn="ctr"/>
            <a:r>
              <a:rPr lang="ru-RU" sz="2400" b="1" dirty="0" smtClean="0">
                <a:solidFill>
                  <a:srgbClr val="FF0000"/>
                </a:solidFill>
                <a:latin typeface="Monotype Corsiva" pitchFamily="66" charset="0"/>
              </a:rPr>
              <a:t>Есть события, над которыми время не властно. </a:t>
            </a:r>
          </a:p>
          <a:p>
            <a:pPr algn="ctr"/>
            <a:r>
              <a:rPr lang="ru-RU" sz="2400" b="1" dirty="0" smtClean="0">
                <a:solidFill>
                  <a:srgbClr val="FF0000"/>
                </a:solidFill>
                <a:latin typeface="Monotype Corsiva" pitchFamily="66" charset="0"/>
              </a:rPr>
              <a:t>К таким относятся события Великой Отечественной </a:t>
            </a:r>
          </a:p>
          <a:p>
            <a:pPr algn="ctr"/>
            <a:r>
              <a:rPr lang="ru-RU" sz="2400" b="1" dirty="0" smtClean="0">
                <a:solidFill>
                  <a:srgbClr val="FF0000"/>
                </a:solidFill>
                <a:latin typeface="Monotype Corsiva" pitchFamily="66" charset="0"/>
              </a:rPr>
              <a:t>войны (1941-1945). </a:t>
            </a:r>
          </a:p>
          <a:p>
            <a:pPr algn="ctr"/>
            <a:r>
              <a:rPr lang="ru-RU" sz="2400" b="1" dirty="0" smtClean="0">
                <a:solidFill>
                  <a:srgbClr val="FF0000"/>
                </a:solidFill>
                <a:latin typeface="Monotype Corsiva" pitchFamily="66" charset="0"/>
              </a:rPr>
              <a:t> 4 года, 1418 дней, 2600 километров и 27 миллионов унесенных жизней. </a:t>
            </a:r>
          </a:p>
          <a:p>
            <a:pPr algn="ctr"/>
            <a:r>
              <a:rPr lang="ru-RU" sz="2400" b="1" dirty="0" smtClean="0">
                <a:solidFill>
                  <a:srgbClr val="FF0000"/>
                </a:solidFill>
                <a:latin typeface="Monotype Corsiva" pitchFamily="66" charset="0"/>
              </a:rPr>
              <a:t>Воспоминания о военном времени родных и близких - участников фронтовых будней - продолжают передаваться из поколения в поколение.</a:t>
            </a:r>
          </a:p>
          <a:p>
            <a:pPr algn="ctr"/>
            <a:r>
              <a:rPr lang="ru-RU" sz="2400" b="1" dirty="0" smtClean="0">
                <a:solidFill>
                  <a:srgbClr val="FF0000"/>
                </a:solidFill>
                <a:latin typeface="Monotype Corsiva" pitchFamily="66" charset="0"/>
              </a:rPr>
              <a:t>Великая война… Она живёт в фильмах, рассказах фронтовиков, тех, кто пережил эту страшную трагедию, она запечатлена в фотографиях, письмах… в книгах…</a:t>
            </a:r>
          </a:p>
          <a:p>
            <a:pPr algn="ctr"/>
            <a:r>
              <a:rPr lang="ru-RU" sz="2400" b="1" dirty="0" smtClean="0">
                <a:solidFill>
                  <a:srgbClr val="FF0000"/>
                </a:solidFill>
                <a:latin typeface="Monotype Corsiva" pitchFamily="66" charset="0"/>
              </a:rPr>
              <a:t>и в сердцах…</a:t>
            </a:r>
          </a:p>
          <a:p>
            <a:pPr algn="ctr"/>
            <a:endParaRPr lang="ru-RU" sz="2400" b="1" dirty="0" smtClean="0">
              <a:solidFill>
                <a:srgbClr val="FF0000"/>
              </a:solidFill>
              <a:latin typeface="Monotype Corsiva" pitchFamily="66" charset="0"/>
            </a:endParaRPr>
          </a:p>
          <a:p>
            <a:pPr algn="ctr"/>
            <a:r>
              <a:rPr lang="ru-RU" sz="3200" b="1" dirty="0" smtClean="0">
                <a:solidFill>
                  <a:srgbClr val="7030A0"/>
                </a:solidFill>
                <a:latin typeface="Monotype Corsiva" pitchFamily="66" charset="0"/>
              </a:rPr>
              <a:t>Помнить можно только то, </a:t>
            </a:r>
          </a:p>
          <a:p>
            <a:pPr algn="ctr"/>
            <a:r>
              <a:rPr lang="ru-RU" sz="3200" b="1" dirty="0" smtClean="0">
                <a:solidFill>
                  <a:srgbClr val="7030A0"/>
                </a:solidFill>
                <a:latin typeface="Monotype Corsiva" pitchFamily="66" charset="0"/>
              </a:rPr>
              <a:t>о чём знаешь</a:t>
            </a:r>
          </a:p>
          <a:p>
            <a:pPr algn="ctr"/>
            <a:r>
              <a:rPr lang="ru-RU" sz="2400" b="1" dirty="0" smtClean="0">
                <a:solidFill>
                  <a:srgbClr val="FF0000"/>
                </a:solidFill>
                <a:latin typeface="Monotype Corsiva" pitchFamily="66" charset="0"/>
              </a:rPr>
              <a:t>  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979712" y="4005064"/>
            <a:ext cx="487828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   </a:t>
            </a:r>
            <a:endParaRPr lang="ru-RU" dirty="0"/>
          </a:p>
        </p:txBody>
      </p:sp>
    </p:spTree>
  </p:cSld>
  <p:clrMapOvr>
    <a:masterClrMapping/>
  </p:clrMapOvr>
  <p:transition spd="slow" advClick="0" advTm="7000"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https://img-fotki.yandex.ru/get/1000723/66124276.3a0/0_10a912_e01e5b7c_ori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2286000" y="1052736"/>
            <a:ext cx="457200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Нелегко досталась эта Великая Победа, но  они выстояли в жестокой схватке с фашизмом. И хочется, низко поклонившись сказать:</a:t>
            </a:r>
          </a:p>
          <a:p>
            <a:pPr algn="ctr"/>
            <a:r>
              <a:rPr lang="ru-RU" sz="20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«Слава тебе, победитель-солдат</a:t>
            </a:r>
            <a:endParaRPr lang="ru-RU" sz="20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0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Ты прошел через все испытания</a:t>
            </a:r>
            <a:endParaRPr lang="ru-RU" sz="20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0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Не ради чинов и наград,</a:t>
            </a:r>
            <a:endParaRPr lang="ru-RU" sz="20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0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А чтобы избавить народ от страдания!»</a:t>
            </a:r>
            <a:r>
              <a:rPr lang="ru-RU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 advClick="0" advTm="7000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 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56508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1979712" y="188640"/>
            <a:ext cx="4878288" cy="47705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 smtClean="0">
                <a:solidFill>
                  <a:srgbClr val="FFFF00"/>
                </a:solidFill>
                <a:latin typeface="Arial Black" pitchFamily="34" charset="0"/>
                <a:cs typeface="Times New Roman" pitchFamily="18" charset="0"/>
              </a:rPr>
              <a:t>Победный день! Он и далёк и близок...</a:t>
            </a:r>
            <a:br>
              <a:rPr lang="ru-RU" sz="1600" dirty="0" smtClean="0">
                <a:solidFill>
                  <a:srgbClr val="FFFF00"/>
                </a:solidFill>
                <a:latin typeface="Arial Black" pitchFamily="34" charset="0"/>
                <a:cs typeface="Times New Roman" pitchFamily="18" charset="0"/>
              </a:rPr>
            </a:br>
            <a:r>
              <a:rPr lang="ru-RU" sz="1600" dirty="0" smtClean="0">
                <a:solidFill>
                  <a:srgbClr val="FFFF00"/>
                </a:solidFill>
                <a:latin typeface="Arial Black" pitchFamily="34" charset="0"/>
                <a:cs typeface="Times New Roman" pitchFamily="18" charset="0"/>
              </a:rPr>
              <a:t>Везде салюты празднично гремят.</a:t>
            </a:r>
            <a:br>
              <a:rPr lang="ru-RU" sz="1600" dirty="0" smtClean="0">
                <a:solidFill>
                  <a:srgbClr val="FFFF00"/>
                </a:solidFill>
                <a:latin typeface="Arial Black" pitchFamily="34" charset="0"/>
                <a:cs typeface="Times New Roman" pitchFamily="18" charset="0"/>
              </a:rPr>
            </a:br>
            <a:r>
              <a:rPr lang="ru-RU" sz="1600" dirty="0" smtClean="0">
                <a:solidFill>
                  <a:srgbClr val="FFFF00"/>
                </a:solidFill>
                <a:latin typeface="Arial Black" pitchFamily="34" charset="0"/>
                <a:cs typeface="Times New Roman" pitchFamily="18" charset="0"/>
              </a:rPr>
              <a:t>Светлеют лица ветеранов от улыбок,</a:t>
            </a:r>
            <a:br>
              <a:rPr lang="ru-RU" sz="1600" dirty="0" smtClean="0">
                <a:solidFill>
                  <a:srgbClr val="FFFF00"/>
                </a:solidFill>
                <a:latin typeface="Arial Black" pitchFamily="34" charset="0"/>
                <a:cs typeface="Times New Roman" pitchFamily="18" charset="0"/>
              </a:rPr>
            </a:br>
            <a:r>
              <a:rPr lang="ru-RU" sz="1600" dirty="0" smtClean="0">
                <a:solidFill>
                  <a:srgbClr val="FFFF00"/>
                </a:solidFill>
                <a:latin typeface="Arial Black" pitchFamily="34" charset="0"/>
                <a:cs typeface="Times New Roman" pitchFamily="18" charset="0"/>
              </a:rPr>
              <a:t>А слёзы заблестят, отводят взгляд.</a:t>
            </a:r>
            <a:br>
              <a:rPr lang="ru-RU" sz="1600" dirty="0" smtClean="0">
                <a:solidFill>
                  <a:srgbClr val="FFFF00"/>
                </a:solidFill>
                <a:latin typeface="Arial Black" pitchFamily="34" charset="0"/>
                <a:cs typeface="Times New Roman" pitchFamily="18" charset="0"/>
              </a:rPr>
            </a:br>
            <a:r>
              <a:rPr lang="ru-RU" sz="1600" dirty="0" smtClean="0">
                <a:solidFill>
                  <a:srgbClr val="FFFF00"/>
                </a:solidFill>
                <a:latin typeface="Arial Black" pitchFamily="34" charset="0"/>
                <a:cs typeface="Times New Roman" pitchFamily="18" charset="0"/>
              </a:rPr>
              <a:t/>
            </a:r>
            <a:br>
              <a:rPr lang="ru-RU" sz="1600" dirty="0" smtClean="0">
                <a:solidFill>
                  <a:srgbClr val="FFFF00"/>
                </a:solidFill>
                <a:latin typeface="Arial Black" pitchFamily="34" charset="0"/>
                <a:cs typeface="Times New Roman" pitchFamily="18" charset="0"/>
              </a:rPr>
            </a:br>
            <a:r>
              <a:rPr lang="ru-RU" sz="1600" dirty="0" smtClean="0">
                <a:solidFill>
                  <a:srgbClr val="FFFF00"/>
                </a:solidFill>
                <a:latin typeface="Arial Black" pitchFamily="34" charset="0"/>
                <a:cs typeface="Times New Roman" pitchFamily="18" charset="0"/>
              </a:rPr>
              <a:t>Четыре долгих и тяжёлых года,</a:t>
            </a:r>
            <a:br>
              <a:rPr lang="ru-RU" sz="1600" dirty="0" smtClean="0">
                <a:solidFill>
                  <a:srgbClr val="FFFF00"/>
                </a:solidFill>
                <a:latin typeface="Arial Black" pitchFamily="34" charset="0"/>
                <a:cs typeface="Times New Roman" pitchFamily="18" charset="0"/>
              </a:rPr>
            </a:br>
            <a:r>
              <a:rPr lang="ru-RU" sz="1600" dirty="0" smtClean="0">
                <a:solidFill>
                  <a:srgbClr val="FFFF00"/>
                </a:solidFill>
                <a:latin typeface="Arial Black" pitchFamily="34" charset="0"/>
                <a:cs typeface="Times New Roman" pitchFamily="18" charset="0"/>
              </a:rPr>
              <a:t>Стояла насмерть русская земля.</a:t>
            </a:r>
            <a:br>
              <a:rPr lang="ru-RU" sz="1600" dirty="0" smtClean="0">
                <a:solidFill>
                  <a:srgbClr val="FFFF00"/>
                </a:solidFill>
                <a:latin typeface="Arial Black" pitchFamily="34" charset="0"/>
                <a:cs typeface="Times New Roman" pitchFamily="18" charset="0"/>
              </a:rPr>
            </a:br>
            <a:r>
              <a:rPr lang="ru-RU" sz="1600" dirty="0" smtClean="0">
                <a:solidFill>
                  <a:srgbClr val="FFFF00"/>
                </a:solidFill>
                <a:latin typeface="Arial Black" pitchFamily="34" charset="0"/>
                <a:cs typeface="Times New Roman" pitchFamily="18" charset="0"/>
              </a:rPr>
              <a:t>Отцов, на фронт ушедших, на заводах,</a:t>
            </a:r>
            <a:br>
              <a:rPr lang="ru-RU" sz="1600" dirty="0" smtClean="0">
                <a:solidFill>
                  <a:srgbClr val="FFFF00"/>
                </a:solidFill>
                <a:latin typeface="Arial Black" pitchFamily="34" charset="0"/>
                <a:cs typeface="Times New Roman" pitchFamily="18" charset="0"/>
              </a:rPr>
            </a:br>
            <a:r>
              <a:rPr lang="ru-RU" sz="1600" dirty="0" smtClean="0">
                <a:solidFill>
                  <a:srgbClr val="FFFF00"/>
                </a:solidFill>
                <a:latin typeface="Arial Black" pitchFamily="34" charset="0"/>
                <a:cs typeface="Times New Roman" pitchFamily="18" charset="0"/>
              </a:rPr>
              <a:t>Сменяли, подрастая , сыновья.</a:t>
            </a:r>
            <a:br>
              <a:rPr lang="ru-RU" sz="1600" dirty="0" smtClean="0">
                <a:solidFill>
                  <a:srgbClr val="FFFF00"/>
                </a:solidFill>
                <a:latin typeface="Arial Black" pitchFamily="34" charset="0"/>
                <a:cs typeface="Times New Roman" pitchFamily="18" charset="0"/>
              </a:rPr>
            </a:br>
            <a:r>
              <a:rPr lang="ru-RU" sz="1600" dirty="0" smtClean="0">
                <a:solidFill>
                  <a:srgbClr val="FFFF00"/>
                </a:solidFill>
                <a:latin typeface="Arial Black" pitchFamily="34" charset="0"/>
                <a:cs typeface="Times New Roman" pitchFamily="18" charset="0"/>
              </a:rPr>
              <a:t/>
            </a:r>
            <a:br>
              <a:rPr lang="ru-RU" sz="1600" dirty="0" smtClean="0">
                <a:solidFill>
                  <a:srgbClr val="FFFF00"/>
                </a:solidFill>
                <a:latin typeface="Arial Black" pitchFamily="34" charset="0"/>
                <a:cs typeface="Times New Roman" pitchFamily="18" charset="0"/>
              </a:rPr>
            </a:br>
            <a:r>
              <a:rPr lang="ru-RU" sz="1600" dirty="0" smtClean="0">
                <a:solidFill>
                  <a:srgbClr val="FFFF00"/>
                </a:solidFill>
                <a:latin typeface="Arial Black" pitchFamily="34" charset="0"/>
                <a:cs typeface="Times New Roman" pitchFamily="18" charset="0"/>
              </a:rPr>
              <a:t>Как мало тех, кто воевал, осталось,</a:t>
            </a:r>
            <a:br>
              <a:rPr lang="ru-RU" sz="1600" dirty="0" smtClean="0">
                <a:solidFill>
                  <a:srgbClr val="FFFF00"/>
                </a:solidFill>
                <a:latin typeface="Arial Black" pitchFamily="34" charset="0"/>
                <a:cs typeface="Times New Roman" pitchFamily="18" charset="0"/>
              </a:rPr>
            </a:br>
            <a:r>
              <a:rPr lang="ru-RU" sz="1600" dirty="0" smtClean="0">
                <a:solidFill>
                  <a:srgbClr val="FFFF00"/>
                </a:solidFill>
                <a:latin typeface="Arial Black" pitchFamily="34" charset="0"/>
                <a:cs typeface="Times New Roman" pitchFamily="18" charset="0"/>
              </a:rPr>
              <a:t>Тех, кто в тылу вносил в Победу вклад</a:t>
            </a:r>
            <a:br>
              <a:rPr lang="ru-RU" sz="1600" dirty="0" smtClean="0">
                <a:solidFill>
                  <a:srgbClr val="FFFF00"/>
                </a:solidFill>
                <a:latin typeface="Arial Black" pitchFamily="34" charset="0"/>
                <a:cs typeface="Times New Roman" pitchFamily="18" charset="0"/>
              </a:rPr>
            </a:br>
            <a:r>
              <a:rPr lang="ru-RU" sz="1600" dirty="0" smtClean="0">
                <a:solidFill>
                  <a:srgbClr val="FFFF00"/>
                </a:solidFill>
                <a:latin typeface="Arial Black" pitchFamily="34" charset="0"/>
                <a:cs typeface="Times New Roman" pitchFamily="18" charset="0"/>
              </a:rPr>
              <a:t>И в чьих сердцах без вида на усталость</a:t>
            </a:r>
            <a:br>
              <a:rPr lang="ru-RU" sz="1600" dirty="0" smtClean="0">
                <a:solidFill>
                  <a:srgbClr val="FFFF00"/>
                </a:solidFill>
                <a:latin typeface="Arial Black" pitchFamily="34" charset="0"/>
                <a:cs typeface="Times New Roman" pitchFamily="18" charset="0"/>
              </a:rPr>
            </a:br>
            <a:r>
              <a:rPr lang="ru-RU" sz="1600" dirty="0" smtClean="0">
                <a:solidFill>
                  <a:srgbClr val="FFFF00"/>
                </a:solidFill>
                <a:latin typeface="Arial Black" pitchFamily="34" charset="0"/>
                <a:cs typeface="Times New Roman" pitchFamily="18" charset="0"/>
              </a:rPr>
              <a:t>Мы слышим грохот давних канонад.</a:t>
            </a:r>
            <a:br>
              <a:rPr lang="ru-RU" sz="1600" dirty="0" smtClean="0">
                <a:solidFill>
                  <a:srgbClr val="FFFF00"/>
                </a:solidFill>
                <a:latin typeface="Arial Black" pitchFamily="34" charset="0"/>
                <a:cs typeface="Times New Roman" pitchFamily="18" charset="0"/>
              </a:rPr>
            </a:br>
            <a:r>
              <a:rPr lang="ru-RU" sz="1600" dirty="0" smtClean="0">
                <a:solidFill>
                  <a:srgbClr val="FFFF00"/>
                </a:solidFill>
                <a:latin typeface="Arial Black" pitchFamily="34" charset="0"/>
                <a:cs typeface="Times New Roman" pitchFamily="18" charset="0"/>
              </a:rPr>
              <a:t/>
            </a:r>
            <a:br>
              <a:rPr lang="ru-RU" sz="1600" dirty="0" smtClean="0">
                <a:solidFill>
                  <a:srgbClr val="FFFF00"/>
                </a:solidFill>
                <a:latin typeface="Arial Black" pitchFamily="34" charset="0"/>
                <a:cs typeface="Times New Roman" pitchFamily="18" charset="0"/>
              </a:rPr>
            </a:br>
            <a:r>
              <a:rPr lang="ru-RU" sz="1600" dirty="0" smtClean="0">
                <a:solidFill>
                  <a:srgbClr val="FFFF00"/>
                </a:solidFill>
                <a:latin typeface="Arial Black" pitchFamily="34" charset="0"/>
                <a:cs typeface="Times New Roman" pitchFamily="18" charset="0"/>
              </a:rPr>
              <a:t>Мы помним Вас, герои, поимённо.</a:t>
            </a:r>
            <a:br>
              <a:rPr lang="ru-RU" sz="1600" dirty="0" smtClean="0">
                <a:solidFill>
                  <a:srgbClr val="FFFF00"/>
                </a:solidFill>
                <a:latin typeface="Arial Black" pitchFamily="34" charset="0"/>
                <a:cs typeface="Times New Roman" pitchFamily="18" charset="0"/>
              </a:rPr>
            </a:br>
            <a:r>
              <a:rPr lang="ru-RU" sz="1600" dirty="0" smtClean="0">
                <a:solidFill>
                  <a:srgbClr val="FFFF00"/>
                </a:solidFill>
                <a:latin typeface="Arial Black" pitchFamily="34" charset="0"/>
                <a:cs typeface="Times New Roman" pitchFamily="18" charset="0"/>
              </a:rPr>
              <a:t>И гордо- "ветеранами"- зовём.</a:t>
            </a:r>
            <a:br>
              <a:rPr lang="ru-RU" sz="1600" dirty="0" smtClean="0">
                <a:solidFill>
                  <a:srgbClr val="FFFF00"/>
                </a:solidFill>
                <a:latin typeface="Arial Black" pitchFamily="34" charset="0"/>
                <a:cs typeface="Times New Roman" pitchFamily="18" charset="0"/>
              </a:rPr>
            </a:br>
            <a:r>
              <a:rPr lang="ru-RU" sz="1600" dirty="0" smtClean="0">
                <a:solidFill>
                  <a:srgbClr val="FFFF00"/>
                </a:solidFill>
                <a:latin typeface="Arial Black" pitchFamily="34" charset="0"/>
                <a:cs typeface="Times New Roman" pitchFamily="18" charset="0"/>
              </a:rPr>
              <a:t>И от потомков всей страны огромной</a:t>
            </a:r>
            <a:br>
              <a:rPr lang="ru-RU" sz="1600" dirty="0" smtClean="0">
                <a:solidFill>
                  <a:srgbClr val="FFFF00"/>
                </a:solidFill>
                <a:latin typeface="Arial Black" pitchFamily="34" charset="0"/>
                <a:cs typeface="Times New Roman" pitchFamily="18" charset="0"/>
              </a:rPr>
            </a:br>
            <a:r>
              <a:rPr lang="ru-RU" sz="1600" dirty="0" smtClean="0">
                <a:solidFill>
                  <a:srgbClr val="FFFF00"/>
                </a:solidFill>
                <a:latin typeface="Arial Black" pitchFamily="34" charset="0"/>
                <a:cs typeface="Times New Roman" pitchFamily="18" charset="0"/>
              </a:rPr>
              <a:t>За ратный подвиг низкий, Вам ,поклон!</a:t>
            </a:r>
            <a:endParaRPr lang="ru-RU" sz="1600" dirty="0">
              <a:solidFill>
                <a:srgbClr val="FFFF00"/>
              </a:solidFill>
              <a:latin typeface="Arial Black" pitchFamily="34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 advClick="0" advTm="7000"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https://2.bp.blogspot.com/-eKbAqJ4wBDg/XNK0NRG8xcI/AAAAAAAABqs/x5MzWFzql5IEAuG6cLWlkvMOAvUyhMMkgCLcBGAs/s1600/s12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 advTm="7000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https://img1.liveinternet.ru/images/attach/b/4/112/817/112817119_large_lookcomua2590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3851920" y="1916833"/>
            <a:ext cx="381642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solidFill>
                  <a:srgbClr val="FF0000"/>
                </a:solidFill>
                <a:latin typeface="Arial Black" pitchFamily="34" charset="0"/>
              </a:rPr>
              <a:t>Частью какой войны была </a:t>
            </a:r>
          </a:p>
          <a:p>
            <a:pPr algn="ctr"/>
            <a:r>
              <a:rPr lang="ru-RU" sz="2400" dirty="0" smtClean="0">
                <a:solidFill>
                  <a:srgbClr val="FF0000"/>
                </a:solidFill>
                <a:latin typeface="Arial Black" pitchFamily="34" charset="0"/>
              </a:rPr>
              <a:t>Великая Отечественная война? </a:t>
            </a:r>
            <a:endParaRPr lang="ru-RU" sz="2400" dirty="0">
              <a:solidFill>
                <a:srgbClr val="FF0000"/>
              </a:solidFill>
              <a:latin typeface="Arial Black" pitchFamily="34" charset="0"/>
            </a:endParaRPr>
          </a:p>
        </p:txBody>
      </p:sp>
    </p:spTree>
  </p:cSld>
  <p:clrMapOvr>
    <a:masterClrMapping/>
  </p:clrMapOvr>
  <p:transition spd="slow" advClick="0" advTm="7000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https://avatars.mds.yandex.net/get-pdb/1346662/2101bde9-4959-4c17-88d1-22890dd98bb4/s1200?webp=fals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2509" y="0"/>
            <a:ext cx="9156509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2286000" y="2132856"/>
            <a:ext cx="502230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 smtClean="0"/>
              <a:t>  </a:t>
            </a:r>
            <a:endParaRPr lang="ru-RU" dirty="0" smtClean="0"/>
          </a:p>
          <a:p>
            <a:r>
              <a:rPr lang="ru-RU" i="1" dirty="0" smtClean="0"/>
              <a:t> 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267744" y="2636912"/>
            <a:ext cx="4572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4499992" y="2060848"/>
            <a:ext cx="4536504" cy="34470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solidFill>
                  <a:srgbClr val="7030A0"/>
                </a:solidFill>
                <a:latin typeface="Arial Black" pitchFamily="34" charset="0"/>
              </a:rPr>
              <a:t> </a:t>
            </a:r>
          </a:p>
          <a:p>
            <a:pPr algn="ctr"/>
            <a:r>
              <a:rPr lang="ru-RU" i="1" dirty="0" smtClean="0">
                <a:solidFill>
                  <a:srgbClr val="7030A0"/>
                </a:solidFill>
                <a:latin typeface="Arial Black" pitchFamily="34" charset="0"/>
              </a:rPr>
              <a:t>Частью 2-ой Мировой войны. </a:t>
            </a:r>
          </a:p>
          <a:p>
            <a:pPr algn="ctr"/>
            <a:r>
              <a:rPr lang="ru-RU" sz="2000" dirty="0" smtClean="0">
                <a:solidFill>
                  <a:srgbClr val="7030A0"/>
                </a:solidFill>
              </a:rPr>
              <a:t>Война двух мировых военно-политических коалиций, ставшая крупнейшим вооружённым конфликтом в истории человечества.</a:t>
            </a:r>
          </a:p>
          <a:p>
            <a:pPr algn="ctr"/>
            <a:r>
              <a:rPr lang="ru-RU" sz="2000" dirty="0" smtClean="0">
                <a:solidFill>
                  <a:srgbClr val="7030A0"/>
                </a:solidFill>
              </a:rPr>
              <a:t> В ней участвовали 62 государства из 73 существовавших на тот момент.</a:t>
            </a:r>
          </a:p>
          <a:p>
            <a:pPr algn="ctr"/>
            <a:r>
              <a:rPr lang="ru-RU" sz="2000" dirty="0" smtClean="0">
                <a:solidFill>
                  <a:srgbClr val="7030A0"/>
                </a:solidFill>
              </a:rPr>
              <a:t>Начало: 1 сентября 1939 г.</a:t>
            </a:r>
          </a:p>
          <a:p>
            <a:pPr algn="ctr"/>
            <a:r>
              <a:rPr lang="ru-RU" sz="2000" dirty="0" smtClean="0">
                <a:solidFill>
                  <a:srgbClr val="7030A0"/>
                </a:solidFill>
              </a:rPr>
              <a:t>Окончание: 2 сентября 1945 г.</a:t>
            </a:r>
          </a:p>
          <a:p>
            <a:pPr algn="ctr"/>
            <a:r>
              <a:rPr lang="ru-RU" sz="20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2000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3794" name="Picture 2" descr="https://cf.ppt-online.org/files1/slide/y/yBc0LHEIXAi3PGlsm68g5awOoevRKCQ17xJSNZqdjF/slide-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2492896"/>
            <a:ext cx="4079078" cy="3024336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 advTm="7000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img1.liveinternet.ru/images/attach/b/4/112/817/112817119_large_lookcomua2590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4211960" y="4749538"/>
            <a:ext cx="432048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solidFill>
                  <a:srgbClr val="FF0000"/>
                </a:solidFill>
                <a:latin typeface="Arial Black" pitchFamily="34" charset="0"/>
                <a:cs typeface="Times New Roman" pitchFamily="18" charset="0"/>
              </a:rPr>
              <a:t> </a:t>
            </a:r>
            <a:endParaRPr lang="ru-RU" sz="2400" dirty="0">
              <a:solidFill>
                <a:srgbClr val="FF0000"/>
              </a:solidFill>
              <a:latin typeface="Arial Black" pitchFamily="34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923928" y="2276872"/>
            <a:ext cx="504056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solidFill>
                  <a:srgbClr val="FF0000"/>
                </a:solidFill>
                <a:latin typeface="Arial Black" pitchFamily="34" charset="0"/>
              </a:rPr>
              <a:t>Как называлась пограничная застава, которая одной из первых приняла на себя удар фашистских полчищ?</a:t>
            </a:r>
            <a:endParaRPr lang="ru-RU" sz="2400" dirty="0">
              <a:latin typeface="Arial Black" pitchFamily="34" charset="0"/>
            </a:endParaRPr>
          </a:p>
        </p:txBody>
      </p:sp>
    </p:spTree>
  </p:cSld>
  <p:clrMapOvr>
    <a:masterClrMapping/>
  </p:clrMapOvr>
  <p:transition spd="slow" advClick="0" advTm="7000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avatars.mds.yandex.net/get-pdb/1346662/2101bde9-4959-4c17-88d1-22890dd98bb4/s1200?webp=fals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2509" y="0"/>
            <a:ext cx="9156509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4283968" y="2136339"/>
            <a:ext cx="4860032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 smtClean="0">
                <a:solidFill>
                  <a:srgbClr val="7030A0"/>
                </a:solidFill>
                <a:latin typeface="Arial Black" pitchFamily="34" charset="0"/>
              </a:rPr>
              <a:t>Брестская крепость</a:t>
            </a:r>
          </a:p>
          <a:p>
            <a:endParaRPr lang="ru-RU" dirty="0" smtClean="0"/>
          </a:p>
          <a:p>
            <a:pPr algn="ctr"/>
            <a:r>
              <a:rPr lang="ru-RU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Эта крепость стояла на самой границе.</a:t>
            </a:r>
          </a:p>
          <a:p>
            <a:pPr algn="ctr"/>
            <a:r>
              <a:rPr lang="ru-RU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Атаковали её фашисты в первый же день</a:t>
            </a:r>
          </a:p>
          <a:p>
            <a:pPr algn="ctr"/>
            <a:r>
              <a:rPr lang="ru-RU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войны. Думали: день — и крепость у них в</a:t>
            </a:r>
          </a:p>
          <a:p>
            <a:pPr algn="ctr"/>
            <a:r>
              <a:rPr lang="ru-RU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руках. Целый месяц держались наши</a:t>
            </a:r>
          </a:p>
          <a:p>
            <a:pPr algn="ctr"/>
            <a:r>
              <a:rPr lang="ru-RU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солдаты. А когда сил не</a:t>
            </a:r>
          </a:p>
          <a:p>
            <a:pPr algn="ctr"/>
            <a:r>
              <a:rPr lang="ru-RU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осталось и фашисты ворвались в</a:t>
            </a:r>
          </a:p>
          <a:p>
            <a:pPr algn="ctr"/>
            <a:r>
              <a:rPr lang="ru-RU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крепость, последний её защитник написал</a:t>
            </a:r>
          </a:p>
          <a:p>
            <a:pPr algn="ctr"/>
            <a:r>
              <a:rPr lang="ru-RU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штыком на стене:</a:t>
            </a:r>
          </a:p>
          <a:p>
            <a:pPr algn="ctr"/>
            <a:r>
              <a:rPr lang="ru-RU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«Я умираю, но не сдаюсь».</a:t>
            </a:r>
            <a:endParaRPr lang="ru-RU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9938" name="Picture 2" descr="http://travel.aviastar.org/belarus/day2/belarus_2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2708920"/>
            <a:ext cx="3744416" cy="2776662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 advTm="7000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img1.liveinternet.ru/images/attach/b/4/112/817/112817119_large_lookcomua2590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6512" y="27384"/>
            <a:ext cx="9144000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3563888" y="2708921"/>
            <a:ext cx="558011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solidFill>
                  <a:srgbClr val="FF0000"/>
                </a:solidFill>
              </a:rPr>
              <a:t> </a:t>
            </a:r>
            <a:r>
              <a:rPr lang="ru-RU" sz="2400" dirty="0" smtClean="0">
                <a:solidFill>
                  <a:srgbClr val="FF0000"/>
                </a:solidFill>
                <a:latin typeface="Arial Black" pitchFamily="34" charset="0"/>
              </a:rPr>
              <a:t> </a:t>
            </a:r>
            <a:endParaRPr lang="ru-RU" sz="2400" dirty="0">
              <a:latin typeface="Arial Black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851920" y="2348880"/>
            <a:ext cx="511256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  <a:latin typeface="Arial Black" pitchFamily="34" charset="0"/>
              </a:rPr>
              <a:t>Какой город России в годы Великой Отечественной войны выдержал  многодневную осаду немецких войск?</a:t>
            </a:r>
            <a:endParaRPr lang="ru-RU" sz="2400" dirty="0">
              <a:solidFill>
                <a:srgbClr val="FF0000"/>
              </a:solidFill>
              <a:latin typeface="Arial Black" pitchFamily="34" charset="0"/>
            </a:endParaRPr>
          </a:p>
        </p:txBody>
      </p:sp>
    </p:spTree>
  </p:cSld>
  <p:clrMapOvr>
    <a:masterClrMapping/>
  </p:clrMapOvr>
  <p:transition spd="slow" advClick="0" advTm="7000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avatars.mds.yandex.net/get-pdb/1346662/2101bde9-4959-4c17-88d1-22890dd98bb4/s1200?webp=fals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2509" y="0"/>
            <a:ext cx="9156509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4067944" y="2204864"/>
            <a:ext cx="4896544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en-US" b="1" dirty="0" smtClean="0">
              <a:solidFill>
                <a:srgbClr val="7030A0"/>
              </a:solidFill>
              <a:latin typeface="Arial Black" pitchFamily="34" charset="0"/>
              <a:cs typeface="Times New Roman" pitchFamily="18" charset="0"/>
            </a:endParaRPr>
          </a:p>
          <a:p>
            <a:pPr algn="ctr"/>
            <a:endParaRPr lang="ru-RU" b="1" dirty="0" smtClean="0">
              <a:solidFill>
                <a:srgbClr val="7030A0"/>
              </a:solidFill>
              <a:latin typeface="Arial Black" pitchFamily="34" charset="0"/>
              <a:cs typeface="Times New Roman" pitchFamily="18" charset="0"/>
            </a:endParaRPr>
          </a:p>
          <a:p>
            <a:pPr algn="ctr"/>
            <a:r>
              <a:rPr lang="ru-RU" b="1" dirty="0" smtClean="0">
                <a:solidFill>
                  <a:srgbClr val="7030A0"/>
                </a:solidFill>
                <a:latin typeface="Arial Black" pitchFamily="34" charset="0"/>
                <a:cs typeface="Times New Roman" pitchFamily="18" charset="0"/>
              </a:rPr>
              <a:t>Ленинград </a:t>
            </a:r>
          </a:p>
          <a:p>
            <a:pPr algn="ctr"/>
            <a:r>
              <a:rPr lang="ru-RU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(ныне </a:t>
            </a:r>
            <a:r>
              <a:rPr lang="ru-RU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Санкт‑Петербург</a:t>
            </a:r>
            <a:r>
              <a:rPr lang="ru-RU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 algn="ctr"/>
            <a:r>
              <a:rPr lang="ru-RU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Блокада города во время</a:t>
            </a:r>
          </a:p>
          <a:p>
            <a:pPr algn="ctr"/>
            <a:r>
              <a:rPr lang="ru-RU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Великой Отечественной войны проводилась немецкими войсками</a:t>
            </a:r>
          </a:p>
          <a:p>
            <a:pPr algn="ctr"/>
            <a:r>
              <a:rPr lang="ru-RU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с 8 сентября 1941 года по 27 января 1944 года.</a:t>
            </a:r>
          </a:p>
          <a:p>
            <a:pPr algn="ctr"/>
            <a:r>
              <a:rPr lang="ru-RU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Самое трагическое и страшное событие Великой Отечественной  длилось 872 дня</a:t>
            </a:r>
            <a:endParaRPr lang="ru-RU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7890" name="Picture 2" descr="https://avatars.mds.yandex.net/get-pdb/1907143/2e1fef15-4fad-409f-8070-c1d966c3700f/s1200?webp=fals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2564904"/>
            <a:ext cx="3714640" cy="3024336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 advTm="7000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1136</TotalTime>
  <Words>866</Words>
  <Application>Microsoft Office PowerPoint</Application>
  <PresentationFormat>Экран (4:3)</PresentationFormat>
  <Paragraphs>107</Paragraphs>
  <Slides>32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32</vt:i4>
      </vt:variant>
    </vt:vector>
  </HeadingPairs>
  <TitlesOfParts>
    <vt:vector size="33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1</dc:creator>
  <cp:lastModifiedBy>1</cp:lastModifiedBy>
  <cp:revision>119</cp:revision>
  <dcterms:created xsi:type="dcterms:W3CDTF">2020-04-26T20:31:17Z</dcterms:created>
  <dcterms:modified xsi:type="dcterms:W3CDTF">2020-05-03T15:01:33Z</dcterms:modified>
</cp:coreProperties>
</file>