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370" r:id="rId2"/>
    <p:sldId id="279" r:id="rId3"/>
    <p:sldId id="277" r:id="rId4"/>
    <p:sldId id="375" r:id="rId5"/>
    <p:sldId id="284" r:id="rId6"/>
    <p:sldId id="292" r:id="rId7"/>
    <p:sldId id="290" r:id="rId8"/>
    <p:sldId id="313" r:id="rId9"/>
    <p:sldId id="296" r:id="rId10"/>
    <p:sldId id="304" r:id="rId11"/>
    <p:sldId id="330" r:id="rId12"/>
    <p:sldId id="343" r:id="rId13"/>
    <p:sldId id="342" r:id="rId14"/>
    <p:sldId id="310" r:id="rId15"/>
    <p:sldId id="315" r:id="rId16"/>
    <p:sldId id="333" r:id="rId17"/>
    <p:sldId id="332" r:id="rId18"/>
    <p:sldId id="379" r:id="rId19"/>
    <p:sldId id="318" r:id="rId20"/>
    <p:sldId id="335" r:id="rId21"/>
    <p:sldId id="334" r:id="rId22"/>
    <p:sldId id="351" r:id="rId23"/>
    <p:sldId id="353" r:id="rId24"/>
    <p:sldId id="338" r:id="rId25"/>
    <p:sldId id="348" r:id="rId26"/>
    <p:sldId id="340" r:id="rId27"/>
    <p:sldId id="339" r:id="rId28"/>
    <p:sldId id="337" r:id="rId29"/>
    <p:sldId id="363" r:id="rId30"/>
    <p:sldId id="359" r:id="rId31"/>
    <p:sldId id="345" r:id="rId32"/>
    <p:sldId id="360" r:id="rId33"/>
    <p:sldId id="361" r:id="rId34"/>
    <p:sldId id="362" r:id="rId35"/>
    <p:sldId id="377" r:id="rId36"/>
    <p:sldId id="378" r:id="rId37"/>
    <p:sldId id="376" r:id="rId38"/>
    <p:sldId id="374" r:id="rId39"/>
    <p:sldId id="381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2" d="100"/>
          <a:sy n="62" d="100"/>
        </p:scale>
        <p:origin x="-1584" y="-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333A3A-1E4B-4CA7-8B8D-52B017856C0A}" type="datetimeFigureOut">
              <a:rPr lang="ru-RU" smtClean="0"/>
              <a:pPr/>
              <a:t>22.05.2020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EFCB7C-0069-43F1-96E1-FB96AD153E4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7F518-FA42-4D7D-BBAF-68BC496FD6CE}" type="datetimeFigureOut">
              <a:rPr lang="ru-RU" smtClean="0"/>
              <a:pPr/>
              <a:t>22.05.2020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88012-54BA-48EF-AABF-F0D5A17DD6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7F518-FA42-4D7D-BBAF-68BC496FD6CE}" type="datetimeFigureOut">
              <a:rPr lang="ru-RU" smtClean="0"/>
              <a:pPr/>
              <a:t>22.05.2020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88012-54BA-48EF-AABF-F0D5A17DD6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7F518-FA42-4D7D-BBAF-68BC496FD6CE}" type="datetimeFigureOut">
              <a:rPr lang="ru-RU" smtClean="0"/>
              <a:pPr/>
              <a:t>22.05.2020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88012-54BA-48EF-AABF-F0D5A17DD6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7F518-FA42-4D7D-BBAF-68BC496FD6CE}" type="datetimeFigureOut">
              <a:rPr lang="ru-RU" smtClean="0"/>
              <a:pPr/>
              <a:t>22.05.2020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88012-54BA-48EF-AABF-F0D5A17DD6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7F518-FA42-4D7D-BBAF-68BC496FD6CE}" type="datetimeFigureOut">
              <a:rPr lang="ru-RU" smtClean="0"/>
              <a:pPr/>
              <a:t>22.05.2020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88012-54BA-48EF-AABF-F0D5A17DD6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7F518-FA42-4D7D-BBAF-68BC496FD6CE}" type="datetimeFigureOut">
              <a:rPr lang="ru-RU" smtClean="0"/>
              <a:pPr/>
              <a:t>22.05.2020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88012-54BA-48EF-AABF-F0D5A17DD6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7F518-FA42-4D7D-BBAF-68BC496FD6CE}" type="datetimeFigureOut">
              <a:rPr lang="ru-RU" smtClean="0"/>
              <a:pPr/>
              <a:t>22.05.2020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88012-54BA-48EF-AABF-F0D5A17DD6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7F518-FA42-4D7D-BBAF-68BC496FD6CE}" type="datetimeFigureOut">
              <a:rPr lang="ru-RU" smtClean="0"/>
              <a:pPr/>
              <a:t>22.05.2020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88012-54BA-48EF-AABF-F0D5A17DD6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7F518-FA42-4D7D-BBAF-68BC496FD6CE}" type="datetimeFigureOut">
              <a:rPr lang="ru-RU" smtClean="0"/>
              <a:pPr/>
              <a:t>22.05.2020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88012-54BA-48EF-AABF-F0D5A17DD6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7F518-FA42-4D7D-BBAF-68BC496FD6CE}" type="datetimeFigureOut">
              <a:rPr lang="ru-RU" smtClean="0"/>
              <a:pPr/>
              <a:t>22.05.2020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88012-54BA-48EF-AABF-F0D5A17DD6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7F518-FA42-4D7D-BBAF-68BC496FD6CE}" type="datetimeFigureOut">
              <a:rPr lang="ru-RU" smtClean="0"/>
              <a:pPr/>
              <a:t>22.05.2020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88012-54BA-48EF-AABF-F0D5A17DD6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37F518-FA42-4D7D-BBAF-68BC496FD6CE}" type="datetimeFigureOut">
              <a:rPr lang="ru-RU" smtClean="0"/>
              <a:pPr/>
              <a:t>22.05.2020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A88012-54BA-48EF-AABF-F0D5A17DD6C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5000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1.bin"/><Relationship Id="rId2" Type="http://schemas.openxmlformats.org/officeDocument/2006/relationships/audio" Target="file:///C:\Users\&#1087;&#1082;1\Desktop\&#1061;&#1086;&#1088;%20-%20&#1043;&#1080;&#1084;&#1085;%20&#1050;&#1080;&#1088;&#1080;&#1083;&#1083;&#1091;%20&#1080;%20&#1052;&#1077;&#1092;&#1086;&#1076;&#1080;&#1102;_(Inkompmusic.ru).mp3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3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8370" name="Picture 2" descr="https://cdn.humoraf.ru/wp-content/uploads/2019/04/krasivye-kartinki-den-slavyanskoj-pismennosti-i-kultury-v-rossii-humoraf-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пк1\Desktop\сл.пис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85786" y="857232"/>
            <a:ext cx="764386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Book Antiqua" pitchFamily="18" charset="0"/>
                <a:ea typeface="Batang" pitchFamily="18" charset="-127"/>
              </a:rPr>
              <a:t>Такие изображения были найдены на стенах пещер, в которых когда-то жили древние люди. </a:t>
            </a:r>
          </a:p>
          <a:p>
            <a:endParaRPr lang="ru-RU" sz="2800" b="1" dirty="0" smtClean="0">
              <a:solidFill>
                <a:srgbClr val="C00000"/>
              </a:solidFill>
              <a:latin typeface="Book Antiqua" pitchFamily="18" charset="0"/>
              <a:ea typeface="Batang" pitchFamily="18" charset="-127"/>
            </a:endParaRPr>
          </a:p>
        </p:txBody>
      </p:sp>
      <p:pic>
        <p:nvPicPr>
          <p:cNvPr id="2" name="Picture 2" descr=" 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4143379"/>
            <a:ext cx="4071966" cy="2038323"/>
          </a:xfrm>
          <a:prstGeom prst="rect">
            <a:avLst/>
          </a:prstGeom>
          <a:noFill/>
        </p:spPr>
      </p:pic>
      <p:pic>
        <p:nvPicPr>
          <p:cNvPr id="32772" name="Picture 4" descr="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4143380"/>
            <a:ext cx="3786214" cy="1952733"/>
          </a:xfrm>
          <a:prstGeom prst="rect">
            <a:avLst/>
          </a:prstGeom>
          <a:noFill/>
        </p:spPr>
      </p:pic>
      <p:pic>
        <p:nvPicPr>
          <p:cNvPr id="32776" name="Picture 8" descr="https://avatars.mds.yandex.net/get-pdb/2110190/cf02c6e3-9298-46a9-8679-59164859210e/s1200?webp=fals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71736" y="2214554"/>
            <a:ext cx="4214842" cy="235745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пк1\Desktop\сл.пис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14348" y="857232"/>
            <a:ext cx="807249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Book Antiqua" pitchFamily="18" charset="0"/>
                <a:ea typeface="Batang" pitchFamily="18" charset="-127"/>
              </a:rPr>
              <a:t>Это первые шаги человека к созданию письменности. Постепенно люди стали заменять рисунки символами.</a:t>
            </a:r>
            <a:endParaRPr lang="ru-RU" sz="2800" dirty="0">
              <a:solidFill>
                <a:srgbClr val="C00000"/>
              </a:solidFill>
              <a:latin typeface="Book Antiqua" pitchFamily="18" charset="0"/>
              <a:ea typeface="Batang" pitchFamily="18" charset="-127"/>
            </a:endParaRPr>
          </a:p>
        </p:txBody>
      </p:sp>
      <p:pic>
        <p:nvPicPr>
          <p:cNvPr id="4" name="Содержимое 3" descr="fightingrhinoschauvet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2285992"/>
            <a:ext cx="4286280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Slava\Desktop\ФОТО ПРЕЗЕНТАЦИЯ\323083ec757f5a737cba17257975b7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285992"/>
            <a:ext cx="3571900" cy="371477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пк1\Desktop\сл.пис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57224" y="928671"/>
            <a:ext cx="757242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Book Antiqua" pitchFamily="18" charset="0"/>
                <a:ea typeface="Batang" pitchFamily="18" charset="-127"/>
                <a:cs typeface="Times New Roman" pitchFamily="18" charset="0"/>
              </a:rPr>
              <a:t>Надписи делались на камнях, скале, на доске. Конечно, переносить такие «письма» на расстояния было сложно и понять эти знаки можно было по-разному.</a:t>
            </a:r>
          </a:p>
          <a:p>
            <a:pPr lvl="0" indent="22860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Book Antiqua" pitchFamily="18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Book Antiqua" pitchFamily="18" charset="0"/>
              </a:rPr>
              <a:t>В третьем веке до нашей эры на Востоке появились иероглифы.</a:t>
            </a:r>
            <a:endParaRPr lang="ru-RU" sz="2800" b="1" dirty="0" smtClean="0">
              <a:solidFill>
                <a:srgbClr val="C00000"/>
              </a:solidFill>
              <a:latin typeface="Book Antiqua" pitchFamily="18" charset="0"/>
              <a:ea typeface="Batang" pitchFamily="18" charset="-127"/>
              <a:cs typeface="Times New Roman" pitchFamily="18" charset="0"/>
            </a:endParaRPr>
          </a:p>
        </p:txBody>
      </p:sp>
      <p:pic>
        <p:nvPicPr>
          <p:cNvPr id="29699" name="Picture 3" descr=" 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4143380"/>
            <a:ext cx="3714776" cy="1928826"/>
          </a:xfrm>
          <a:prstGeom prst="rect">
            <a:avLst/>
          </a:prstGeom>
          <a:noFill/>
        </p:spPr>
      </p:pic>
      <p:pic>
        <p:nvPicPr>
          <p:cNvPr id="6" name="Picture 2" descr=" "/>
          <p:cNvPicPr>
            <a:picLocks noChangeAspect="1" noChangeArrowheads="1"/>
          </p:cNvPicPr>
          <p:nvPr/>
        </p:nvPicPr>
        <p:blipFill>
          <a:blip r:embed="rId4"/>
          <a:srcRect l="18293" t="31250" r="10976"/>
          <a:stretch>
            <a:fillRect/>
          </a:stretch>
        </p:blipFill>
        <p:spPr bwMode="auto">
          <a:xfrm>
            <a:off x="714348" y="4143380"/>
            <a:ext cx="4143404" cy="192882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пк1\Desktop\сл.пис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14348" y="1928802"/>
            <a:ext cx="421484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Около 5 тыс.лет назад в Египте были созданы первые письменные знаки – </a:t>
            </a:r>
            <a:r>
              <a:rPr lang="ru-RU" sz="28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иероглифы</a:t>
            </a:r>
            <a:r>
              <a:rPr lang="ru-RU" sz="2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, «священные знаки». Иероглиф мог означать как целое слово, так и его часть.</a:t>
            </a:r>
            <a:endParaRPr lang="ru-RU" sz="2800" dirty="0">
              <a:solidFill>
                <a:srgbClr val="C00000"/>
              </a:solidFill>
              <a:latin typeface="Book Antiqu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348" y="642918"/>
            <a:ext cx="800105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000" dirty="0" smtClean="0">
                <a:solidFill>
                  <a:srgbClr val="0070C0"/>
                </a:solidFill>
                <a:latin typeface="Book Antiqua" pitchFamily="18" charset="0"/>
              </a:rPr>
              <a:t>        </a:t>
            </a:r>
            <a:r>
              <a:rPr lang="ru-RU" sz="5000" dirty="0" smtClean="0">
                <a:solidFill>
                  <a:srgbClr val="0070C0"/>
                </a:solidFill>
                <a:latin typeface="Book Antiqua" pitchFamily="18" charset="0"/>
              </a:rPr>
              <a:t>      </a:t>
            </a:r>
            <a:r>
              <a:rPr lang="ru-RU" sz="4400" b="1" dirty="0" smtClean="0">
                <a:solidFill>
                  <a:srgbClr val="0070C0"/>
                </a:solidFill>
                <a:latin typeface="Book Antiqua" pitchFamily="18" charset="0"/>
              </a:rPr>
              <a:t>Египетское</a:t>
            </a:r>
            <a:endParaRPr lang="ru-RU" sz="4400" b="1" dirty="0" smtClean="0">
              <a:solidFill>
                <a:srgbClr val="0070C0"/>
              </a:solidFill>
              <a:latin typeface="Book Antiqua" pitchFamily="18" charset="0"/>
            </a:endParaRPr>
          </a:p>
          <a:p>
            <a:r>
              <a:rPr lang="ru-RU" sz="4400" b="1" dirty="0" smtClean="0">
                <a:solidFill>
                  <a:srgbClr val="0070C0"/>
                </a:solidFill>
                <a:latin typeface="Book Antiqua" pitchFamily="18" charset="0"/>
              </a:rPr>
              <a:t>  иероглифическое </a:t>
            </a:r>
            <a:r>
              <a:rPr lang="ru-RU" sz="4400" b="1" dirty="0" smtClean="0">
                <a:solidFill>
                  <a:srgbClr val="0070C0"/>
                </a:solidFill>
                <a:latin typeface="Book Antiqua" pitchFamily="18" charset="0"/>
              </a:rPr>
              <a:t>письмо</a:t>
            </a:r>
            <a:endParaRPr lang="ru-RU" sz="4400" b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2143116"/>
            <a:ext cx="1214446" cy="2357454"/>
          </a:xfrm>
          <a:prstGeom prst="roundRect">
            <a:avLst>
              <a:gd name="adj" fmla="val 4766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6446" y="2000240"/>
            <a:ext cx="2786082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2" y="4071942"/>
            <a:ext cx="2286016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6578" y="4214818"/>
            <a:ext cx="1643074" cy="1785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5000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пк1\Desktop\сл.пис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714348" y="785794"/>
            <a:ext cx="7929618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 Antiqua" pitchFamily="18" charset="0"/>
                <a:ea typeface="Batang" pitchFamily="18" charset="-127"/>
                <a:cs typeface="Times New Roman" pitchFamily="18" charset="0"/>
              </a:rPr>
              <a:t>Шло время. Постепенно от рисунка люди перешли к знакам, которые стали называть буквами. Так зародилась письменность</a:t>
            </a:r>
            <a:r>
              <a:rPr lang="ru-RU" sz="2800" b="1" dirty="0" smtClean="0">
                <a:solidFill>
                  <a:srgbClr val="C00000"/>
                </a:solidFill>
                <a:latin typeface="Book Antiqua" pitchFamily="18" charset="0"/>
                <a:ea typeface="Batang" pitchFamily="18" charset="-127"/>
                <a:cs typeface="Times New Roman" pitchFamily="18" charset="0"/>
              </a:rPr>
              <a:t>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Book Antiqua" pitchFamily="18" charset="0"/>
                <a:ea typeface="Batang" pitchFamily="18" charset="-127"/>
                <a:cs typeface="Times New Roman" pitchFamily="18" charset="0"/>
              </a:rPr>
              <a:t>Проходят времена, меняется человек.</a:t>
            </a:r>
            <a:endParaRPr lang="ru-RU" sz="2800" b="1" dirty="0" smtClean="0">
              <a:solidFill>
                <a:srgbClr val="C00000"/>
              </a:solidFill>
              <a:latin typeface="Book Antiqua" pitchFamily="18" charset="0"/>
              <a:ea typeface="Batang" pitchFamily="18" charset="-127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Book Antiqua" pitchFamily="18" charset="0"/>
                <a:ea typeface="Batang" pitchFamily="18" charset="-127"/>
                <a:cs typeface="Times New Roman" pitchFamily="18" charset="0"/>
              </a:rPr>
              <a:t>Иной облик придаёт ему век.</a:t>
            </a:r>
            <a:endParaRPr lang="ru-RU" sz="2800" b="1" dirty="0" smtClean="0">
              <a:solidFill>
                <a:srgbClr val="C00000"/>
              </a:solidFill>
              <a:latin typeface="Book Antiqua" pitchFamily="18" charset="0"/>
              <a:ea typeface="Batang" pitchFamily="18" charset="-127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Book Antiqua" pitchFamily="18" charset="0"/>
                <a:ea typeface="Batang" pitchFamily="18" charset="-127"/>
                <a:cs typeface="Times New Roman" pitchFamily="18" charset="0"/>
              </a:rPr>
              <a:t>Но жив православный народный дух</a:t>
            </a:r>
            <a:endParaRPr lang="ru-RU" sz="2800" b="1" dirty="0" smtClean="0">
              <a:solidFill>
                <a:srgbClr val="C00000"/>
              </a:solidFill>
              <a:latin typeface="Book Antiqua" pitchFamily="18" charset="0"/>
              <a:ea typeface="Batang" pitchFamily="18" charset="-127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Book Antiqua" pitchFamily="18" charset="0"/>
                <a:ea typeface="Batang" pitchFamily="18" charset="-127"/>
                <a:cs typeface="Times New Roman" pitchFamily="18" charset="0"/>
              </a:rPr>
              <a:t>Благодаря деянию двух</a:t>
            </a:r>
            <a:endParaRPr lang="ru-RU" sz="2800" b="1" dirty="0" smtClean="0">
              <a:solidFill>
                <a:srgbClr val="C00000"/>
              </a:solidFill>
              <a:latin typeface="Book Antiqua" pitchFamily="18" charset="0"/>
              <a:ea typeface="Batang" pitchFamily="18" charset="-127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Book Antiqua" pitchFamily="18" charset="0"/>
                <a:ea typeface="Batang" pitchFamily="18" charset="-127"/>
                <a:cs typeface="Times New Roman" pitchFamily="18" charset="0"/>
              </a:rPr>
              <a:t>Братьев славянских - Кирилла и Мефодия.</a:t>
            </a:r>
            <a:r>
              <a:rPr lang="ru-RU" sz="2800" b="1" dirty="0" smtClean="0">
                <a:latin typeface="Book Antiqua" pitchFamily="18" charset="0"/>
              </a:rPr>
              <a:t> </a:t>
            </a: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Book Antiqua" pitchFamily="18" charset="0"/>
              <a:ea typeface="Batang" pitchFamily="18" charset="-127"/>
              <a:cs typeface="Arial" pitchFamily="34" charset="0"/>
            </a:endParaRPr>
          </a:p>
        </p:txBody>
      </p:sp>
      <p:pic>
        <p:nvPicPr>
          <p:cNvPr id="4" name="Picture 2" descr="http://player.myshared.ru/5/512727/slides/slide_11.jpg"/>
          <p:cNvPicPr>
            <a:picLocks noChangeAspect="1" noChangeArrowheads="1"/>
          </p:cNvPicPr>
          <p:nvPr/>
        </p:nvPicPr>
        <p:blipFill>
          <a:blip r:embed="rId3"/>
          <a:srcRect l="30469" t="58334" r="39062" b="10416"/>
          <a:stretch>
            <a:fillRect/>
          </a:stretch>
        </p:blipFill>
        <p:spPr bwMode="auto">
          <a:xfrm>
            <a:off x="5214942" y="4286256"/>
            <a:ext cx="3214710" cy="185738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пк1\Desktop\сл.пис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857224" y="928670"/>
            <a:ext cx="7786742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rgbClr val="C00000"/>
                </a:solidFill>
                <a:latin typeface="Book Antiqua" pitchFamily="18" charset="0"/>
                <a:ea typeface="Batang" pitchFamily="18" charset="-127"/>
              </a:rPr>
              <a:t>Явились на Русь два просветителя, братья мудрые…</a:t>
            </a:r>
            <a:r>
              <a:rPr lang="ru-RU" sz="2800" b="1" dirty="0" smtClean="0">
                <a:solidFill>
                  <a:srgbClr val="C00000"/>
                </a:solidFill>
                <a:latin typeface="Book Antiqua" pitchFamily="18" charset="0"/>
                <a:ea typeface="Batang" pitchFamily="18" charset="-127"/>
                <a:cs typeface="Arial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rgbClr val="C00000"/>
                </a:solidFill>
                <a:latin typeface="Book Antiqua" pitchFamily="18" charset="0"/>
                <a:ea typeface="Batang" pitchFamily="18" charset="-127"/>
                <a:cs typeface="Arial" pitchFamily="34" charset="0"/>
              </a:rPr>
              <a:t>Кто же были Кирилл и Мефодий?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rgbClr val="C00000"/>
                </a:solidFill>
                <a:latin typeface="Book Antiqua" pitchFamily="18" charset="0"/>
                <a:ea typeface="Batang" pitchFamily="18" charset="-127"/>
                <a:cs typeface="Arial" pitchFamily="34" charset="0"/>
              </a:rPr>
              <a:t>По древнейшим жизнеописаниям известно, что отец их, по имени Лев, был греческим чиновником, а мать Мария была родом славянка. Братья с детских лет слышали греческую и славянскую речь.</a:t>
            </a:r>
            <a:r>
              <a:rPr lang="ru-RU" sz="1400" dirty="0" smtClean="0">
                <a:solidFill>
                  <a:srgbClr val="000000"/>
                </a:solidFill>
                <a:latin typeface="Book Antiqua" pitchFamily="18" charset="0"/>
                <a:ea typeface="Batang" pitchFamily="18" charset="-127"/>
                <a:cs typeface="Arial" pitchFamily="34" charset="0"/>
              </a:rPr>
              <a:t> </a:t>
            </a:r>
            <a:endParaRPr lang="ru-RU" sz="2800" b="1" dirty="0" smtClean="0">
              <a:solidFill>
                <a:srgbClr val="C00000"/>
              </a:solidFill>
              <a:latin typeface="Book Antiqua" pitchFamily="18" charset="0"/>
              <a:ea typeface="Batang" pitchFamily="18" charset="-127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Book Antiqua" pitchFamily="18" charset="0"/>
              <a:ea typeface="Batang" pitchFamily="18" charset="-127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Batang" pitchFamily="18" charset="-127"/>
              <a:ea typeface="Batang" pitchFamily="18" charset="-127"/>
              <a:cs typeface="Arial" pitchFamily="34" charset="0"/>
            </a:endParaRPr>
          </a:p>
        </p:txBody>
      </p:sp>
      <p:pic>
        <p:nvPicPr>
          <p:cNvPr id="5" name="Picture 2" descr="http://player.myshared.ru/5/512727/slides/slide_11.jpg"/>
          <p:cNvPicPr>
            <a:picLocks noChangeAspect="1" noChangeArrowheads="1"/>
          </p:cNvPicPr>
          <p:nvPr/>
        </p:nvPicPr>
        <p:blipFill>
          <a:blip r:embed="rId3"/>
          <a:srcRect l="30469" t="58334" r="39062" b="10416"/>
          <a:stretch>
            <a:fillRect/>
          </a:stretch>
        </p:blipFill>
        <p:spPr bwMode="auto">
          <a:xfrm>
            <a:off x="4643438" y="4429132"/>
            <a:ext cx="3786214" cy="17859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пк1\Desktop\сл.пис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643306" y="2000241"/>
            <a:ext cx="4929222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Book Antiqua" pitchFamily="18" charset="0"/>
                <a:ea typeface="Batang" pitchFamily="18" charset="-127"/>
              </a:rPr>
              <a:t>Кирилл </a:t>
            </a:r>
            <a:r>
              <a:rPr lang="ru-RU" sz="2800" b="1" dirty="0" smtClean="0">
                <a:solidFill>
                  <a:srgbClr val="C00000"/>
                </a:solidFill>
                <a:latin typeface="Book Antiqua" pitchFamily="18" charset="0"/>
                <a:ea typeface="Batang" pitchFamily="18" charset="-127"/>
              </a:rPr>
              <a:t>( род. в 827 г. , до принятия монашества – Константин) и </a:t>
            </a:r>
            <a:r>
              <a:rPr lang="ru-RU" sz="2800" b="1" dirty="0" smtClean="0">
                <a:solidFill>
                  <a:srgbClr val="0070C0"/>
                </a:solidFill>
                <a:latin typeface="Book Antiqua" pitchFamily="18" charset="0"/>
                <a:ea typeface="Batang" pitchFamily="18" charset="-127"/>
              </a:rPr>
              <a:t>Мефодий</a:t>
            </a:r>
            <a:r>
              <a:rPr lang="ru-RU" sz="2800" b="1" dirty="0" smtClean="0">
                <a:solidFill>
                  <a:srgbClr val="C00000"/>
                </a:solidFill>
                <a:latin typeface="Book Antiqua" pitchFamily="18" charset="0"/>
                <a:ea typeface="Batang" pitchFamily="18" charset="-127"/>
              </a:rPr>
              <a:t> 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Book Antiqua" pitchFamily="18" charset="0"/>
                <a:ea typeface="Batang" pitchFamily="18" charset="-127"/>
              </a:rPr>
              <a:t>( род. в 815 г., мирское имя неизвестно) родились в семье византийского военачальника из г. Фессалоники (Солуни Греция)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Picture 4" descr="https://topslide.ru/files/915/268/12.jpg"/>
          <p:cNvPicPr>
            <a:picLocks noChangeAspect="1" noChangeArrowheads="1"/>
          </p:cNvPicPr>
          <p:nvPr/>
        </p:nvPicPr>
        <p:blipFill>
          <a:blip r:embed="rId3"/>
          <a:srcRect l="56327" t="24245" r="4243" b="9083"/>
          <a:stretch>
            <a:fillRect/>
          </a:stretch>
        </p:blipFill>
        <p:spPr bwMode="auto">
          <a:xfrm>
            <a:off x="714348" y="2143116"/>
            <a:ext cx="2857520" cy="392909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85786" y="571480"/>
            <a:ext cx="77153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000" b="1" dirty="0" smtClean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  <a:t>   </a:t>
            </a:r>
            <a:r>
              <a:rPr lang="ru-RU" sz="5000" b="1" dirty="0" smtClean="0">
                <a:solidFill>
                  <a:srgbClr val="0070C0"/>
                </a:solidFill>
                <a:latin typeface="Book Antiqua" pitchFamily="18" charset="0"/>
                <a:ea typeface="Batang" pitchFamily="18" charset="-127"/>
              </a:rPr>
              <a:t>О жизни Кирилла </a:t>
            </a:r>
          </a:p>
          <a:p>
            <a:r>
              <a:rPr lang="ru-RU" sz="5000" b="1" dirty="0" smtClean="0">
                <a:solidFill>
                  <a:srgbClr val="0070C0"/>
                </a:solidFill>
                <a:latin typeface="Book Antiqua" pitchFamily="18" charset="0"/>
                <a:ea typeface="Batang" pitchFamily="18" charset="-127"/>
              </a:rPr>
              <a:t>         </a:t>
            </a:r>
            <a:r>
              <a:rPr lang="ru-RU" sz="5000" b="1" dirty="0" smtClean="0">
                <a:solidFill>
                  <a:srgbClr val="0070C0"/>
                </a:solidFill>
                <a:latin typeface="Book Antiqua" pitchFamily="18" charset="0"/>
                <a:ea typeface="Batang" pitchFamily="18" charset="-127"/>
              </a:rPr>
              <a:t> и  </a:t>
            </a:r>
            <a:r>
              <a:rPr lang="ru-RU" sz="5000" b="1" dirty="0" smtClean="0">
                <a:solidFill>
                  <a:srgbClr val="0070C0"/>
                </a:solidFill>
                <a:latin typeface="Book Antiqua" pitchFamily="18" charset="0"/>
                <a:ea typeface="Batang" pitchFamily="18" charset="-127"/>
              </a:rPr>
              <a:t>Мефодия</a:t>
            </a:r>
            <a:endParaRPr lang="ru-RU" sz="5000" b="1" dirty="0">
              <a:solidFill>
                <a:srgbClr val="0070C0"/>
              </a:solidFill>
              <a:latin typeface="Book Antiqua" pitchFamily="18" charset="0"/>
              <a:ea typeface="Batang" pitchFamily="18" charset="-127"/>
            </a:endParaRPr>
          </a:p>
        </p:txBody>
      </p:sp>
    </p:spTree>
  </p:cSld>
  <p:clrMapOvr>
    <a:masterClrMapping/>
  </p:clrMapOvr>
  <p:transition advClick="0" advTm="5000"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пк1\Desktop\сл.пис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857233"/>
            <a:ext cx="7715304" cy="519711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advClick="0" advTm="5000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пк1\Desktop\сл.пис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https://ds04.infourok.ru/uploads/ex/057a/000d72f9-05e1a36f/img1.jpg"/>
          <p:cNvPicPr>
            <a:picLocks noChangeAspect="1" noChangeArrowheads="1"/>
          </p:cNvPicPr>
          <p:nvPr/>
        </p:nvPicPr>
        <p:blipFill>
          <a:blip r:embed="rId3"/>
          <a:srcRect l="10156" t="13541" r="9375" b="7291"/>
          <a:stretch>
            <a:fillRect/>
          </a:stretch>
        </p:blipFill>
        <p:spPr bwMode="auto">
          <a:xfrm>
            <a:off x="642910" y="785794"/>
            <a:ext cx="7786742" cy="528641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пк1\Desktop\сл.пис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1441" name="Rectangle 1"/>
          <p:cNvSpPr>
            <a:spLocks noChangeArrowheads="1"/>
          </p:cNvSpPr>
          <p:nvPr/>
        </p:nvSpPr>
        <p:spPr bwMode="auto">
          <a:xfrm>
            <a:off x="928662" y="857232"/>
            <a:ext cx="750099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Book Antiqua" pitchFamily="18" charset="0"/>
                <a:ea typeface="Batang" pitchFamily="18" charset="-127"/>
              </a:rPr>
              <a:t>Прошли годы. Братья выросли, выучились. </a:t>
            </a:r>
            <a:r>
              <a:rPr lang="ru-RU" sz="2800" b="1" dirty="0" smtClean="0">
                <a:solidFill>
                  <a:srgbClr val="C00000"/>
                </a:solidFill>
                <a:latin typeface="Book Antiqua" pitchFamily="18" charset="0"/>
              </a:rPr>
              <a:t>Младший из братьев - Кирилл - особенно славился ученостью. За духовную мудрость и знания его даже прозвали Философом. </a:t>
            </a:r>
            <a:r>
              <a:rPr lang="ru-RU" sz="2800" b="1" dirty="0" smtClean="0">
                <a:solidFill>
                  <a:srgbClr val="C00000"/>
                </a:solidFill>
                <a:latin typeface="Book Antiqua" pitchFamily="18" charset="0"/>
                <a:ea typeface="Batang" pitchFamily="18" charset="-127"/>
              </a:rPr>
              <a:t> Мечта создать славянскую азбуку не покидала младшего брата. Он много работал и придумал буквицы, а из них составил азбуку. Но придумать – это полдела. </a:t>
            </a:r>
            <a:endParaRPr lang="ru-RU" sz="2800" b="1" dirty="0" smtClean="0">
              <a:solidFill>
                <a:srgbClr val="C00000"/>
              </a:solidFill>
              <a:latin typeface="Book Antiqua" pitchFamily="18" charset="0"/>
              <a:ea typeface="Batang" pitchFamily="18" charset="-127"/>
              <a:cs typeface="Arial" pitchFamily="34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latin typeface="Book Antiqua" pitchFamily="18" charset="0"/>
                <a:ea typeface="Batang" pitchFamily="18" charset="-127"/>
              </a:rPr>
              <a:t>Надо перевести с греческого языка на славянский книги, чтобы славянам было что читать.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Book Antiqua" pitchFamily="18" charset="0"/>
              <a:ea typeface="Batang" pitchFamily="18" charset="-127"/>
              <a:cs typeface="Arial" pitchFamily="34" charset="0"/>
            </a:endParaRPr>
          </a:p>
        </p:txBody>
      </p:sp>
    </p:spTree>
  </p:cSld>
  <p:clrMapOvr>
    <a:masterClrMapping/>
  </p:clrMapOvr>
  <p:transition advClick="0" advTm="5000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пк1\Desktop\Славянскаяписьменность\рам.сл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пк1\Desktop\сл.пис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85786" y="857232"/>
            <a:ext cx="764386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Book Antiqua" pitchFamily="18" charset="0"/>
                <a:ea typeface="Batang" pitchFamily="18" charset="-127"/>
              </a:rPr>
              <a:t>  Это оказалось очень трудным делом, и один Кирилл не мог справиться. Ему стал помогать старший брат Мефодий. </a:t>
            </a:r>
            <a:r>
              <a:rPr lang="ru-RU" sz="2800" b="1" dirty="0" smtClean="0">
                <a:solidFill>
                  <a:srgbClr val="C00000"/>
                </a:solidFill>
                <a:latin typeface="Book Antiqua" pitchFamily="18" charset="0"/>
              </a:rPr>
              <a:t>Кирилл и Мефодий разработали для славян собственную оригинальную письменность.</a:t>
            </a:r>
            <a:endParaRPr lang="ru-RU" sz="2800" dirty="0" smtClean="0"/>
          </a:p>
          <a:p>
            <a:r>
              <a:rPr lang="ru-RU" sz="2800" b="1" dirty="0" smtClean="0">
                <a:solidFill>
                  <a:srgbClr val="C00000"/>
                </a:solidFill>
                <a:latin typeface="Book Antiqua" pitchFamily="18" charset="0"/>
              </a:rPr>
              <a:t>    Первая азбука получила название </a:t>
            </a:r>
            <a:r>
              <a:rPr lang="ru-RU" sz="2800" b="1" dirty="0" smtClean="0">
                <a:solidFill>
                  <a:srgbClr val="0070C0"/>
                </a:solidFill>
                <a:latin typeface="Book Antiqua" pitchFamily="18" charset="0"/>
              </a:rPr>
              <a:t>глаголица</a:t>
            </a:r>
            <a:r>
              <a:rPr lang="ru-RU" sz="2800" b="1" dirty="0" smtClean="0">
                <a:solidFill>
                  <a:srgbClr val="C00000"/>
                </a:solidFill>
                <a:latin typeface="Book Antiqua" pitchFamily="18" charset="0"/>
              </a:rPr>
              <a:t> и состояла из 38 букв. Сколько в этом алфавите было не похожих на другие алфавиты букв!</a:t>
            </a:r>
            <a:endParaRPr lang="ru-RU" sz="2800" dirty="0" smtClean="0">
              <a:solidFill>
                <a:srgbClr val="C00000"/>
              </a:solidFill>
              <a:latin typeface="Book Antiqua" pitchFamily="18" charset="0"/>
            </a:endParaRPr>
          </a:p>
          <a:p>
            <a:endParaRPr lang="ru-RU" sz="2800" dirty="0">
              <a:solidFill>
                <a:srgbClr val="C00000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ransition advClick="0" advTm="5000"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пк1\Desktop\сл.пис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14348" y="642918"/>
            <a:ext cx="79296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  <a:latin typeface="Book Antiqua" pitchFamily="18" charset="0"/>
              </a:rPr>
              <a:t>                  Глаголица. </a:t>
            </a:r>
          </a:p>
          <a:p>
            <a:r>
              <a:rPr lang="ru-RU" sz="4000" b="1" dirty="0" smtClean="0">
                <a:solidFill>
                  <a:srgbClr val="0070C0"/>
                </a:solidFill>
                <a:latin typeface="Book Antiqua" pitchFamily="18" charset="0"/>
              </a:rPr>
              <a:t>     Первая славянская азбука</a:t>
            </a:r>
            <a:endParaRPr lang="ru-RU" sz="4000" b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4348" y="2214554"/>
            <a:ext cx="414340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Кирилл и Мефодий приехали к славянам, чтобы создать азбуку. </a:t>
            </a:r>
            <a:r>
              <a:rPr lang="ru-RU" sz="2800" b="1" u="sng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24 мая 863 года </a:t>
            </a:r>
            <a:r>
              <a:rPr lang="ru-RU" sz="2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в г. Плиске братья Кирилл и Мефодий огласили изобретение славянского алфавита</a:t>
            </a:r>
            <a:r>
              <a:rPr lang="ru-RU" sz="2800" dirty="0" smtClean="0">
                <a:solidFill>
                  <a:srgbClr val="C00000"/>
                </a:solidFill>
                <a:latin typeface="Book Antiqua" pitchFamily="18" charset="0"/>
              </a:rPr>
              <a:t>.</a:t>
            </a:r>
            <a:endParaRPr lang="ru-RU" sz="2800" dirty="0">
              <a:solidFill>
                <a:srgbClr val="C00000"/>
              </a:solidFill>
              <a:latin typeface="Book Antiqua" pitchFamily="18" charset="0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2285992"/>
            <a:ext cx="2214578" cy="37147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00892" y="2214554"/>
            <a:ext cx="1428760" cy="1857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16" y="4000504"/>
            <a:ext cx="1571636" cy="2000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</p:spTree>
  </p:cSld>
  <p:clrMapOvr>
    <a:masterClrMapping/>
  </p:clrMapOvr>
  <p:transition advClick="0" advTm="5000"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пк1\Desktop\сл.пис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1000100" y="857232"/>
            <a:ext cx="7072362" cy="3610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 Antiqua" pitchFamily="18" charset="0"/>
                <a:ea typeface="Batang" pitchFamily="18" charset="-127"/>
                <a:cs typeface="Times New Roman" pitchFamily="18" charset="0"/>
              </a:rPr>
              <a:t>В монастырской келье узкой,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Book Antiqua" pitchFamily="18" charset="0"/>
              <a:ea typeface="Batang" pitchFamily="18" charset="-127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 Antiqua" pitchFamily="18" charset="0"/>
                <a:ea typeface="Batang" pitchFamily="18" charset="-127"/>
                <a:cs typeface="Times New Roman" pitchFamily="18" charset="0"/>
              </a:rPr>
              <a:t>В четырех глухих стенах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Book Antiqua" pitchFamily="18" charset="0"/>
              <a:ea typeface="Batang" pitchFamily="18" charset="-127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 Antiqua" pitchFamily="18" charset="0"/>
                <a:ea typeface="Batang" pitchFamily="18" charset="-127"/>
                <a:cs typeface="Times New Roman" pitchFamily="18" charset="0"/>
              </a:rPr>
              <a:t>О земле о древнерусской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Book Antiqua" pitchFamily="18" charset="0"/>
              <a:ea typeface="Batang" pitchFamily="18" charset="-127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 Antiqua" pitchFamily="18" charset="0"/>
                <a:ea typeface="Batang" pitchFamily="18" charset="-127"/>
                <a:cs typeface="Times New Roman" pitchFamily="18" charset="0"/>
              </a:rPr>
              <a:t>Быль записывал монах.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Book Antiqua" pitchFamily="18" charset="0"/>
              <a:ea typeface="Batang" pitchFamily="18" charset="-127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 Antiqua" pitchFamily="18" charset="0"/>
                <a:ea typeface="Batang" pitchFamily="18" charset="-127"/>
                <a:cs typeface="Times New Roman" pitchFamily="18" charset="0"/>
              </a:rPr>
              <a:t>Он писал зимой и летом,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Book Antiqua" pitchFamily="18" charset="0"/>
              <a:ea typeface="Batang" pitchFamily="18" charset="-127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 Antiqua" pitchFamily="18" charset="0"/>
                <a:ea typeface="Batang" pitchFamily="18" charset="-127"/>
                <a:cs typeface="Times New Roman" pitchFamily="18" charset="0"/>
              </a:rPr>
              <a:t>Озаренный тусклым светом,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Book Antiqua" pitchFamily="18" charset="0"/>
              <a:ea typeface="Batang" pitchFamily="18" charset="-127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 Antiqua" pitchFamily="18" charset="0"/>
                <a:ea typeface="Batang" pitchFamily="18" charset="-127"/>
                <a:cs typeface="Times New Roman" pitchFamily="18" charset="0"/>
              </a:rPr>
              <a:t>Он писал из года в год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Book Antiqua" pitchFamily="18" charset="0"/>
              <a:ea typeface="Batang" pitchFamily="18" charset="-127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 Antiqua" pitchFamily="18" charset="0"/>
                <a:ea typeface="Batang" pitchFamily="18" charset="-127"/>
                <a:cs typeface="Times New Roman" pitchFamily="18" charset="0"/>
              </a:rPr>
              <a:t>Про великий наш народ.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Book Antiqua" pitchFamily="18" charset="0"/>
              <a:ea typeface="Batang" pitchFamily="18" charset="-127"/>
              <a:cs typeface="Times New Roman" pitchFamily="18" charset="0"/>
            </a:endParaRPr>
          </a:p>
        </p:txBody>
      </p:sp>
      <p:pic>
        <p:nvPicPr>
          <p:cNvPr id="4" name="Picture 2" descr="http://player.myshared.ru/5/512727/slides/slide_11.jpg"/>
          <p:cNvPicPr>
            <a:picLocks noChangeAspect="1" noChangeArrowheads="1"/>
          </p:cNvPicPr>
          <p:nvPr/>
        </p:nvPicPr>
        <p:blipFill>
          <a:blip r:embed="rId3"/>
          <a:srcRect l="30469" t="58334" r="39062" b="10416"/>
          <a:stretch>
            <a:fillRect/>
          </a:stretch>
        </p:blipFill>
        <p:spPr bwMode="auto">
          <a:xfrm>
            <a:off x="5572132" y="3857628"/>
            <a:ext cx="2857520" cy="214314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пк1\Desktop\сл.пис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/>
          <a:stretch>
            <a:fillRect/>
          </a:stretch>
        </p:blipFill>
        <p:spPr bwMode="auto">
          <a:xfrm>
            <a:off x="714348" y="714356"/>
            <a:ext cx="7715304" cy="52864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advClick="0" advTm="5000"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пк1\Desktop\сл.пис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928662" y="857232"/>
            <a:ext cx="750099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Book Antiqua" pitchFamily="18" charset="0"/>
              </a:rPr>
              <a:t>Солунские братья часть букв взяли из греческого алфавита, часть придумали сами. Они переписали для своего народа с помощью нового алфавита несколько библейских книг. </a:t>
            </a:r>
            <a:r>
              <a:rPr lang="ru-RU" sz="2800" b="1" dirty="0" smtClean="0">
                <a:solidFill>
                  <a:srgbClr val="C00000"/>
                </a:solidFill>
                <a:latin typeface="Book Antiqua" pitchFamily="18" charset="0"/>
                <a:ea typeface="Batang" pitchFamily="18" charset="-127"/>
              </a:rPr>
              <a:t>За этот подвиг – создание славянской письменности – братья причислены к лику святых. </a:t>
            </a:r>
            <a:endParaRPr lang="ru-RU" dirty="0"/>
          </a:p>
        </p:txBody>
      </p:sp>
      <p:pic>
        <p:nvPicPr>
          <p:cNvPr id="4" name="Picture 2" descr="http://player.myshared.ru/5/512727/slides/slide_11.jpg"/>
          <p:cNvPicPr>
            <a:picLocks noChangeAspect="1" noChangeArrowheads="1"/>
          </p:cNvPicPr>
          <p:nvPr/>
        </p:nvPicPr>
        <p:blipFill>
          <a:blip r:embed="rId3"/>
          <a:srcRect l="30469" t="58334" r="39062" b="10416"/>
          <a:stretch>
            <a:fillRect/>
          </a:stretch>
        </p:blipFill>
        <p:spPr bwMode="auto">
          <a:xfrm>
            <a:off x="5643570" y="4000504"/>
            <a:ext cx="2786082" cy="214314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пк1\Desktop\сл.пис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1000100" y="928670"/>
            <a:ext cx="3571900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Batang" pitchFamily="18" charset="-127"/>
              <a:ea typeface="Batang" pitchFamily="18" charset="-127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rgbClr val="C00000"/>
                </a:solidFill>
                <a:latin typeface="Book Antiqua" pitchFamily="18" charset="0"/>
                <a:ea typeface="Batang" pitchFamily="18" charset="-127"/>
                <a:cs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 Antiqua" pitchFamily="18" charset="0"/>
                <a:ea typeface="Batang" pitchFamily="18" charset="-127"/>
                <a:cs typeface="Times New Roman" pitchFamily="18" charset="0"/>
              </a:rPr>
              <a:t>По широкой Руси – нашей матушке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Book Antiqua" pitchFamily="18" charset="0"/>
              <a:ea typeface="Batang" pitchFamily="18" charset="-127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 Antiqua" pitchFamily="18" charset="0"/>
                <a:ea typeface="Batang" pitchFamily="18" charset="-127"/>
                <a:cs typeface="Times New Roman" pitchFamily="18" charset="0"/>
              </a:rPr>
              <a:t> Колокольный звон разливается.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Book Antiqua" pitchFamily="18" charset="0"/>
              <a:ea typeface="Batang" pitchFamily="18" charset="-127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 Antiqua" pitchFamily="18" charset="0"/>
                <a:ea typeface="Batang" pitchFamily="18" charset="-127"/>
                <a:cs typeface="Times New Roman" pitchFamily="18" charset="0"/>
              </a:rPr>
              <a:t> Ныне братья святые Кирилл и Мефодий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Book Antiqua" pitchFamily="18" charset="0"/>
              <a:ea typeface="Batang" pitchFamily="18" charset="-127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 Antiqua" pitchFamily="18" charset="0"/>
                <a:ea typeface="Batang" pitchFamily="18" charset="-127"/>
                <a:cs typeface="Arial" pitchFamily="34" charset="0"/>
              </a:rPr>
              <a:t> За труды свои прославляются…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B4B4B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B4B4B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B4B4B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B4B4B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https://topslide.ru/files/915/268/12.jpg"/>
          <p:cNvPicPr>
            <a:picLocks noChangeAspect="1" noChangeArrowheads="1"/>
          </p:cNvPicPr>
          <p:nvPr/>
        </p:nvPicPr>
        <p:blipFill>
          <a:blip r:embed="rId3"/>
          <a:srcRect l="56327" t="24245" r="4243" b="9083"/>
          <a:stretch>
            <a:fillRect/>
          </a:stretch>
        </p:blipFill>
        <p:spPr bwMode="auto">
          <a:xfrm>
            <a:off x="4643438" y="857232"/>
            <a:ext cx="3857652" cy="514353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пк1\Desktop\сл.пис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2428868"/>
            <a:ext cx="3714776" cy="3571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602" name="Picture 2" descr="У истоков слова. День славянской письменности и культуры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2357430"/>
            <a:ext cx="3714776" cy="363854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357290" y="642918"/>
            <a:ext cx="69294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000" b="1" dirty="0" smtClean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  <a:t>  </a:t>
            </a:r>
            <a:r>
              <a:rPr lang="ru-RU" sz="5000" b="1" dirty="0" smtClean="0">
                <a:solidFill>
                  <a:srgbClr val="0070C0"/>
                </a:solidFill>
                <a:latin typeface="Book Antiqua" pitchFamily="18" charset="0"/>
                <a:ea typeface="Batang" pitchFamily="18" charset="-127"/>
              </a:rPr>
              <a:t>Слунские братья Кирилл и Мефодий</a:t>
            </a:r>
            <a:endParaRPr lang="ru-RU" sz="5000" b="1" dirty="0">
              <a:solidFill>
                <a:srgbClr val="0070C0"/>
              </a:solidFill>
              <a:latin typeface="Book Antiqua" pitchFamily="18" charset="0"/>
              <a:ea typeface="Batang" pitchFamily="18" charset="-127"/>
            </a:endParaRPr>
          </a:p>
        </p:txBody>
      </p:sp>
    </p:spTree>
  </p:cSld>
  <p:clrMapOvr>
    <a:masterClrMapping/>
  </p:clrMapOvr>
  <p:transition advClick="0" advTm="5000"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пк1\Desktop\сл.пис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785786" y="857232"/>
            <a:ext cx="785818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Деятельность Кирилла и Мефодия встретила сопротивление духовенства, выступавшего против славянского письма.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Book Antiqu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Только три языка в мире – еврейский, латынь и греческий – были угодны в те времена. После смерти Солунских братьев деятельность по распространению славянской письменности продолжили их ученики.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Book Antiqua" pitchFamily="18" charset="0"/>
              <a:cs typeface="Arial" pitchFamily="34" charset="0"/>
            </a:endParaRPr>
          </a:p>
        </p:txBody>
      </p:sp>
      <p:pic>
        <p:nvPicPr>
          <p:cNvPr id="4" name="Picture 2" descr="http://player.myshared.ru/5/512727/slides/slide_11.jpg"/>
          <p:cNvPicPr>
            <a:picLocks noChangeAspect="1" noChangeArrowheads="1"/>
          </p:cNvPicPr>
          <p:nvPr/>
        </p:nvPicPr>
        <p:blipFill>
          <a:blip r:embed="rId3"/>
          <a:srcRect l="30469" t="58334" r="39062" b="10416"/>
          <a:stretch>
            <a:fillRect/>
          </a:stretch>
        </p:blipFill>
        <p:spPr bwMode="auto">
          <a:xfrm>
            <a:off x="5643570" y="4357694"/>
            <a:ext cx="2786082" cy="17859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пк1\Desktop\сл.пис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85852" y="714356"/>
            <a:ext cx="7143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  <a:latin typeface="Book Antiqua" pitchFamily="18" charset="0"/>
              </a:rPr>
              <a:t>                Кириллица. </a:t>
            </a:r>
          </a:p>
          <a:p>
            <a:r>
              <a:rPr lang="ru-RU" sz="4000" b="1" dirty="0" smtClean="0">
                <a:solidFill>
                  <a:srgbClr val="0070C0"/>
                </a:solidFill>
                <a:latin typeface="Book Antiqua" pitchFamily="18" charset="0"/>
              </a:rPr>
              <a:t>Вторая славянская азбука</a:t>
            </a:r>
            <a:endParaRPr lang="ru-RU" sz="4000" b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4348" y="1928802"/>
            <a:ext cx="3857652" cy="3928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В конце </a:t>
            </a:r>
            <a:r>
              <a:rPr lang="en-US" sz="2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IX</a:t>
            </a:r>
            <a:r>
              <a:rPr lang="ru-RU" sz="2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 и начале </a:t>
            </a:r>
            <a:r>
              <a:rPr lang="en-US" sz="2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X </a:t>
            </a:r>
            <a:r>
              <a:rPr lang="ru-RU" sz="2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вв. </a:t>
            </a:r>
            <a:r>
              <a:rPr lang="ru-RU" sz="2400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последователя-ми</a:t>
            </a:r>
            <a:r>
              <a:rPr lang="ru-RU" sz="2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 Кирилла и Мефодия был создан новый славянский алфавит, состоящий из 43 букв. Создатели алфавита назвали его </a:t>
            </a:r>
            <a:r>
              <a:rPr lang="ru-RU" sz="2400" b="1" i="1" u="sng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кириллицей</a:t>
            </a:r>
            <a:r>
              <a:rPr lang="ru-RU" sz="2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 в честь своего учите</a:t>
            </a:r>
            <a:r>
              <a:rPr lang="ru-RU" sz="2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ля </a:t>
            </a:r>
            <a:r>
              <a:rPr lang="ru-RU" sz="2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Кирилла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. 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 Antiqua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2071678"/>
            <a:ext cx="2643206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  <a:softEdge rad="31750"/>
          </a:effectLst>
        </p:spPr>
      </p:pic>
      <p:pic>
        <p:nvPicPr>
          <p:cNvPr id="7" name="Рисунок 6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6578" y="2071678"/>
            <a:ext cx="1633550" cy="2357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16" y="4143380"/>
            <a:ext cx="1643074" cy="1857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advClick="0" advTm="5000"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пк1\Desktop\сл.пис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857224" y="785794"/>
            <a:ext cx="7715304" cy="526297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 Antiqua" pitchFamily="18" charset="0"/>
                <a:ea typeface="Times New Roman" pitchFamily="18" charset="0"/>
                <a:cs typeface="Arial" pitchFamily="34" charset="0"/>
              </a:rPr>
              <a:t>Глаголица и Кириллица – это первые славянские азбуки. Название азбуки 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Book Antiqua" pitchFamily="18" charset="0"/>
                <a:ea typeface="Times New Roman" pitchFamily="18" charset="0"/>
                <a:cs typeface="Arial" pitchFamily="34" charset="0"/>
              </a:rPr>
              <a:t>«Глаголица»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 Antiqua" pitchFamily="18" charset="0"/>
                <a:ea typeface="Times New Roman" pitchFamily="18" charset="0"/>
                <a:cs typeface="Arial" pitchFamily="34" charset="0"/>
              </a:rPr>
              <a:t> происходит от слова ГЛАГОЛ, что обозначает 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 Antiqua" pitchFamily="18" charset="0"/>
                <a:ea typeface="Times New Roman" pitchFamily="18" charset="0"/>
                <a:cs typeface="Arial" pitchFamily="34" charset="0"/>
              </a:rPr>
              <a:t>«речь»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 Antiqua" pitchFamily="18" charset="0"/>
                <a:ea typeface="Times New Roman" pitchFamily="18" charset="0"/>
                <a:cs typeface="Arial" pitchFamily="34" charset="0"/>
              </a:rPr>
              <a:t>. А 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Book Antiqua" pitchFamily="18" charset="0"/>
                <a:ea typeface="Times New Roman" pitchFamily="18" charset="0"/>
                <a:cs typeface="Arial" pitchFamily="34" charset="0"/>
              </a:rPr>
              <a:t>«Кириллица»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 Antiqua" pitchFamily="18" charset="0"/>
                <a:ea typeface="Times New Roman" pitchFamily="18" charset="0"/>
                <a:cs typeface="Arial" pitchFamily="34" charset="0"/>
              </a:rPr>
              <a:t> названа в честь её создателя. В Древней Руси глаголица использовалась для передачи церковных текстов и просуществовала 3 века, а в бытовой письменности использовали кириллицу. Всего 43 буквы-сестрицы, именно они стали основой современной русской азбуки.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Book Antiqua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advClick="0" advTm="5000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пк1\Desktop\сл.пис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8436" name="Picture 4" descr="https://stupinoadm.ru/export/sites/stupinoadm/news/.galleries/novosti/16279.jpg_2029001493.jpg"/>
          <p:cNvPicPr>
            <a:picLocks noChangeAspect="1" noChangeArrowheads="1"/>
          </p:cNvPicPr>
          <p:nvPr/>
        </p:nvPicPr>
        <p:blipFill>
          <a:blip r:embed="rId3"/>
          <a:srcRect l="10393" t="53750" r="9819" b="6249"/>
          <a:stretch>
            <a:fillRect/>
          </a:stretch>
        </p:blipFill>
        <p:spPr bwMode="auto">
          <a:xfrm>
            <a:off x="3786182" y="3714752"/>
            <a:ext cx="4643470" cy="228601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14348" y="785794"/>
            <a:ext cx="778674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  <a:latin typeface="Book Antiqua" pitchFamily="18" charset="0"/>
                <a:cs typeface="Times New Roman" pitchFamily="18" charset="0"/>
              </a:rPr>
              <a:t>Первоучители добра, вероучители народа</a:t>
            </a:r>
          </a:p>
          <a:p>
            <a:r>
              <a:rPr lang="ru-RU" sz="4000" b="1" dirty="0" smtClean="0">
                <a:solidFill>
                  <a:srgbClr val="C00000"/>
                </a:solidFill>
                <a:latin typeface="Book Antiqua" pitchFamily="18" charset="0"/>
                <a:cs typeface="Times New Roman" pitchFamily="18" charset="0"/>
              </a:rPr>
              <a:t>Час духовности</a:t>
            </a:r>
          </a:p>
          <a:p>
            <a:endParaRPr lang="ru-RU" dirty="0"/>
          </a:p>
        </p:txBody>
      </p:sp>
    </p:spTree>
  </p:cSld>
  <p:clrMapOvr>
    <a:masterClrMapping/>
  </p:clrMapOvr>
  <p:transition advClick="0" advTm="5000"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пк1\Desktop\сл.пис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71538" y="857232"/>
            <a:ext cx="7643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  <a:latin typeface="Book Antiqua" pitchFamily="18" charset="0"/>
              </a:rPr>
              <a:t>Гражданская азбука Петра 1 </a:t>
            </a:r>
            <a:endParaRPr lang="ru-RU" sz="4000" b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785926"/>
            <a:ext cx="2786082" cy="42862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16" y="1500174"/>
            <a:ext cx="1857388" cy="1000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0430" y="2643182"/>
            <a:ext cx="1643074" cy="17145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  <a:reflection blurRad="6350" stA="50000" endA="300" endPos="90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8" name="Прямоугольник 7"/>
          <p:cNvSpPr/>
          <p:nvPr/>
        </p:nvSpPr>
        <p:spPr>
          <a:xfrm>
            <a:off x="3357554" y="4357694"/>
            <a:ext cx="192882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0070C0"/>
                </a:solidFill>
                <a:latin typeface="Book Antiqua" pitchFamily="18" charset="0"/>
              </a:rPr>
              <a:t> Первая книга</a:t>
            </a:r>
            <a:r>
              <a:rPr lang="en-US" sz="2000" b="1" i="1" dirty="0" smtClean="0">
                <a:solidFill>
                  <a:srgbClr val="0070C0"/>
                </a:solidFill>
                <a:latin typeface="Book Antiqua" pitchFamily="18" charset="0"/>
              </a:rPr>
              <a:t> </a:t>
            </a:r>
            <a:r>
              <a:rPr lang="ru-RU" sz="2000" b="1" i="1" dirty="0" err="1" smtClean="0">
                <a:solidFill>
                  <a:srgbClr val="0070C0"/>
                </a:solidFill>
                <a:latin typeface="Book Antiqua" pitchFamily="18" charset="0"/>
              </a:rPr>
              <a:t>Петра,напеча-танная</a:t>
            </a:r>
            <a:r>
              <a:rPr lang="ru-RU" sz="2000" b="1" i="1" dirty="0" smtClean="0">
                <a:solidFill>
                  <a:srgbClr val="0070C0"/>
                </a:solidFill>
                <a:latin typeface="Book Antiqua" pitchFamily="18" charset="0"/>
              </a:rPr>
              <a:t>«</a:t>
            </a:r>
            <a:r>
              <a:rPr lang="ru-RU" sz="2000" b="1" i="1" dirty="0" err="1" smtClean="0">
                <a:solidFill>
                  <a:srgbClr val="0070C0"/>
                </a:solidFill>
                <a:latin typeface="Book Antiqua" pitchFamily="18" charset="0"/>
              </a:rPr>
              <a:t>граж-данским</a:t>
            </a:r>
            <a:r>
              <a:rPr lang="ru-RU" sz="2000" b="1" i="1" dirty="0" smtClean="0">
                <a:solidFill>
                  <a:srgbClr val="0070C0"/>
                </a:solidFill>
                <a:latin typeface="Book Antiqua" pitchFamily="18" charset="0"/>
              </a:rPr>
              <a:t> шрифтом</a:t>
            </a:r>
            <a:endParaRPr lang="ru-RU" sz="2000" i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14942" y="1428736"/>
            <a:ext cx="350046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2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Кириллица просуществовала довольно долго, до эпохи Петра </a:t>
            </a:r>
            <a:r>
              <a:rPr lang="en-US" sz="2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I</a:t>
            </a:r>
            <a:r>
              <a:rPr lang="ru-RU" sz="2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. В 1710 г. царь-реформатор утвердил новый алфавит. Петр </a:t>
            </a:r>
            <a:r>
              <a:rPr lang="en-US" sz="2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I </a:t>
            </a:r>
            <a:r>
              <a:rPr lang="ru-RU" sz="2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 лично  разработал эскизы новых  букв. </a:t>
            </a:r>
            <a:endParaRPr lang="ru-RU" sz="2800" i="1" dirty="0">
              <a:solidFill>
                <a:srgbClr val="C00000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ransition advClick="0" advTm="5000"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пк1\Desktop\сл.пис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928662" y="857232"/>
            <a:ext cx="7572428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Book Antiqua" pitchFamily="18" charset="0"/>
                <a:ea typeface="Batang" pitchFamily="18" charset="-127"/>
                <a:cs typeface="Times New Roman" pitchFamily="18" charset="0"/>
              </a:rPr>
              <a:t> </a:t>
            </a:r>
            <a:r>
              <a:rPr lang="ru-RU" sz="2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Новый шрифт получился более простым и округлым и получил название </a:t>
            </a:r>
            <a:r>
              <a:rPr lang="ru-RU" sz="2800" b="1" i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«гражданского шрифта».</a:t>
            </a:r>
            <a:r>
              <a:rPr lang="ru-RU" sz="2800" b="1" dirty="0" smtClean="0">
                <a:solidFill>
                  <a:srgbClr val="0070C0"/>
                </a:solidFill>
                <a:latin typeface="Book Antiqua" pitchFamily="18" charset="0"/>
                <a:ea typeface="Batang" pitchFamily="18" charset="-127"/>
                <a:cs typeface="Times New Roman" pitchFamily="18" charset="0"/>
              </a:rPr>
              <a:t>  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70C0"/>
                </a:solidFill>
                <a:latin typeface="Book Antiqua" pitchFamily="18" charset="0"/>
                <a:ea typeface="Batang" pitchFamily="18" charset="-127"/>
                <a:cs typeface="Times New Roman" pitchFamily="18" charset="0"/>
              </a:rPr>
              <a:t>      </a:t>
            </a:r>
            <a:r>
              <a:rPr lang="ru-RU" sz="2800" b="1" dirty="0" smtClean="0">
                <a:solidFill>
                  <a:srgbClr val="C00000"/>
                </a:solidFill>
                <a:latin typeface="Book Antiqua" pitchFamily="18" charset="0"/>
                <a:ea typeface="Batang" pitchFamily="18" charset="-127"/>
                <a:cs typeface="Times New Roman" pitchFamily="18" charset="0"/>
              </a:rPr>
              <a:t>Созданный в 9 веке славянский алфавит и сейчас еще служит многим народам: болгарам, словакам, сербам, белорусам, украинцам и нам – русским.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Book Antiqua" pitchFamily="18" charset="0"/>
              </a:rPr>
              <a:t>Все народы, что пишут кириллицей,</a:t>
            </a:r>
            <a:br>
              <a:rPr lang="ru-RU" sz="2800" b="1" dirty="0" smtClean="0">
                <a:solidFill>
                  <a:srgbClr val="C00000"/>
                </a:solidFill>
                <a:latin typeface="Book Antiqua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Book Antiqua" pitchFamily="18" charset="0"/>
              </a:rPr>
              <a:t>Что зовутся издревле славянскими,</a:t>
            </a:r>
            <a:br>
              <a:rPr lang="ru-RU" sz="2800" b="1" dirty="0" smtClean="0">
                <a:solidFill>
                  <a:srgbClr val="C00000"/>
                </a:solidFill>
                <a:latin typeface="Book Antiqua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Book Antiqua" pitchFamily="18" charset="0"/>
              </a:rPr>
              <a:t>Славят подвиг своих первоучителей,</a:t>
            </a:r>
            <a:br>
              <a:rPr lang="ru-RU" sz="2800" b="1" dirty="0" smtClean="0">
                <a:solidFill>
                  <a:srgbClr val="C00000"/>
                </a:solidFill>
                <a:latin typeface="Book Antiqua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Book Antiqua" pitchFamily="18" charset="0"/>
              </a:rPr>
              <a:t>Христианских своих просветителей.</a:t>
            </a:r>
            <a:r>
              <a:rPr lang="ru-RU" b="1" dirty="0" smtClean="0">
                <a:solidFill>
                  <a:srgbClr val="000000"/>
                </a:solidFill>
                <a:latin typeface="PG Isadora Cyr Pro" charset="0"/>
              </a:rPr>
              <a:t/>
            </a:r>
            <a:br>
              <a:rPr lang="ru-RU" b="1" dirty="0" smtClean="0">
                <a:solidFill>
                  <a:srgbClr val="000000"/>
                </a:solidFill>
                <a:latin typeface="PG Isadora Cyr Pro" charset="0"/>
              </a:rPr>
            </a:br>
            <a:endParaRPr lang="ru-RU" b="1" dirty="0" smtClean="0">
              <a:solidFill>
                <a:srgbClr val="C00000"/>
              </a:solidFill>
              <a:latin typeface="Batang" pitchFamily="18" charset="-127"/>
              <a:ea typeface="Batang" pitchFamily="18" charset="-127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5000"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пк1\Desktop\сл.пис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71538" y="857232"/>
            <a:ext cx="335758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000" b="1" dirty="0" smtClean="0">
                <a:solidFill>
                  <a:srgbClr val="C00000"/>
                </a:solidFill>
                <a:latin typeface="Book Antiqua" pitchFamily="18" charset="0"/>
              </a:rPr>
              <a:t>Благодаря Кириллу и Мефодию славяне  перестали считаться в мире</a:t>
            </a:r>
            <a:r>
              <a:rPr lang="ru-RU" sz="4000" b="1" i="1" dirty="0" smtClean="0">
                <a:solidFill>
                  <a:srgbClr val="C00000"/>
                </a:solidFill>
                <a:latin typeface="Book Antiqua" pitchFamily="18" charset="0"/>
              </a:rPr>
              <a:t> </a:t>
            </a:r>
            <a:r>
              <a:rPr lang="ru-RU" sz="4000" b="1" dirty="0" smtClean="0">
                <a:solidFill>
                  <a:srgbClr val="C00000"/>
                </a:solidFill>
                <a:latin typeface="Book Antiqua" pitchFamily="18" charset="0"/>
              </a:rPr>
              <a:t>варварами</a:t>
            </a:r>
            <a:r>
              <a:rPr lang="ru-RU" sz="4000" b="1" i="1" dirty="0" smtClean="0">
                <a:solidFill>
                  <a:srgbClr val="C00000"/>
                </a:solidFill>
                <a:latin typeface="Book Antiqua" pitchFamily="18" charset="0"/>
              </a:rPr>
              <a:t>.</a:t>
            </a:r>
            <a:endParaRPr lang="ru-RU" sz="4000" b="1" i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/>
          <a:stretch>
            <a:fillRect/>
          </a:stretch>
        </p:blipFill>
        <p:spPr bwMode="auto">
          <a:xfrm>
            <a:off x="4643438" y="857232"/>
            <a:ext cx="3786214" cy="514353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advClick="0" advTm="5000">
    <p:wipe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пк1\Desktop\сл.пис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928662" y="1142984"/>
            <a:ext cx="757242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 smtClean="0">
                <a:solidFill>
                  <a:srgbClr val="C00000"/>
                </a:solidFill>
                <a:latin typeface="Book Antiqua" pitchFamily="18" charset="0"/>
              </a:rPr>
              <a:t>Создание кириллицы - азбуки, которой жители Российской Федерации пользуются до сих пор, связано с именами Кирилла и Мефодия, великих византийских просветителей и проповедников христианства. Значение этого события трудно переоценить. Письменность помогла российскому народу сплотиться, осознать свое духовное и историческое единство. </a:t>
            </a:r>
            <a:endParaRPr lang="ru-RU" sz="2800" b="1" dirty="0">
              <a:solidFill>
                <a:srgbClr val="000000"/>
              </a:solidFill>
              <a:latin typeface="PG Isadora Cyr Pro" charset="0"/>
            </a:endParaRPr>
          </a:p>
        </p:txBody>
      </p:sp>
    </p:spTree>
  </p:cSld>
  <p:clrMapOvr>
    <a:masterClrMapping/>
  </p:clrMapOvr>
  <p:transition advClick="0" advTm="5000">
    <p:wipe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пк1\Desktop\сл.пис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42910" y="928670"/>
            <a:ext cx="5000660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Book Antiqua" pitchFamily="18" charset="0"/>
              </a:rPr>
              <a:t>Празднуя День славянской письменности и культуры, вспоминая святых равноапостольных Кирилла и Мефодия, мы можем искренне гордиться нашей страной и великим российским народом. Любовь к Родине - вот главный смысл этого праздника.</a:t>
            </a:r>
            <a:r>
              <a:rPr lang="ru-RU" b="1" dirty="0" smtClean="0">
                <a:solidFill>
                  <a:srgbClr val="000000"/>
                </a:solidFill>
                <a:latin typeface="PG Isadora Cyr Pro" charset="0"/>
              </a:rPr>
              <a:t/>
            </a:r>
            <a:br>
              <a:rPr lang="ru-RU" b="1" dirty="0" smtClean="0">
                <a:solidFill>
                  <a:srgbClr val="000000"/>
                </a:solidFill>
                <a:latin typeface="PG Isadora Cyr Pro" charset="0"/>
              </a:rPr>
            </a:b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857232"/>
            <a:ext cx="3280335" cy="514353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advClick="0" advTm="5000">
    <p:wipe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пк1\Desktop\сл.пис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857232"/>
            <a:ext cx="3929090" cy="2500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  <a:softEdge rad="63500"/>
          </a:effectLst>
        </p:spPr>
      </p:pic>
      <p:pic>
        <p:nvPicPr>
          <p:cNvPr id="7" name="Рисунок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3429000"/>
            <a:ext cx="4000528" cy="2500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  <a:softEdge rad="63500"/>
          </a:effectLst>
        </p:spPr>
      </p:pic>
      <p:pic>
        <p:nvPicPr>
          <p:cNvPr id="8" name="Рисунок 7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857232"/>
            <a:ext cx="3643338" cy="2286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  <a:softEdge rad="63500"/>
          </a:effectLst>
        </p:spPr>
      </p:pic>
      <p:pic>
        <p:nvPicPr>
          <p:cNvPr id="9" name="Рисунок 8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3357562"/>
            <a:ext cx="3643338" cy="2643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  <a:softEdge rad="63500"/>
          </a:effectLst>
        </p:spPr>
      </p:pic>
      <p:pic>
        <p:nvPicPr>
          <p:cNvPr id="10" name="Содержимое 4"/>
          <p:cNvPicPr>
            <a:picLocks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43175" y="1643050"/>
            <a:ext cx="3571900" cy="35719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advClick="0" advTm="5000">
    <p:wipe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пк1\Desktop\сл.пис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42910" y="714356"/>
            <a:ext cx="87154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  <a:latin typeface="Book Antiqua" pitchFamily="18" charset="0"/>
              </a:rPr>
              <a:t>Празднование  Дня славянской      </a:t>
            </a:r>
          </a:p>
          <a:p>
            <a:r>
              <a:rPr lang="ru-RU" sz="4000" b="1" dirty="0" smtClean="0">
                <a:solidFill>
                  <a:srgbClr val="0070C0"/>
                </a:solidFill>
                <a:latin typeface="Book Antiqua" pitchFamily="18" charset="0"/>
              </a:rPr>
              <a:t>     письменности в Болгарии.</a:t>
            </a:r>
            <a:endParaRPr lang="ru-RU" sz="4000" b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43438" y="1857364"/>
            <a:ext cx="4000528" cy="4544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У самых истоков славянской письменности стояли братья Кирилл и Мефодий. В Болгарии уже с середины </a:t>
            </a:r>
            <a:r>
              <a:rPr lang="en-US" sz="2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XIX </a:t>
            </a:r>
            <a:r>
              <a:rPr lang="ru-RU" sz="2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в. 24 мая празднуется День славянской письменности. </a:t>
            </a:r>
            <a:endParaRPr lang="ru-RU" sz="28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 Antiqua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1928802"/>
            <a:ext cx="2571768" cy="26432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5984" y="3609815"/>
            <a:ext cx="2286016" cy="2462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ransition advClick="0" advTm="5000">
    <p:wipe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к1\Desktop\Славянскаяписьменность\сл.пис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00166" y="642918"/>
            <a:ext cx="70009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000" dirty="0" smtClean="0">
                <a:solidFill>
                  <a:srgbClr val="0070C0"/>
                </a:solidFill>
                <a:latin typeface="Book Antiqua" pitchFamily="18" charset="0"/>
              </a:rPr>
              <a:t>Памятники Кириллу </a:t>
            </a:r>
          </a:p>
          <a:p>
            <a:r>
              <a:rPr lang="ru-RU" sz="5000" dirty="0" smtClean="0">
                <a:solidFill>
                  <a:srgbClr val="0070C0"/>
                </a:solidFill>
                <a:latin typeface="Book Antiqua" pitchFamily="18" charset="0"/>
              </a:rPr>
              <a:t>        и Мефодию</a:t>
            </a:r>
            <a:endParaRPr lang="ru-RU" sz="5000" dirty="0">
              <a:solidFill>
                <a:srgbClr val="0070C0"/>
              </a:solidFill>
              <a:latin typeface="Book Antiqua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1928802"/>
            <a:ext cx="2000264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5" name="Рисунок 4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16" y="2071678"/>
            <a:ext cx="2500330" cy="12858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72264" y="1857364"/>
            <a:ext cx="1928826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7" name="Рисунок 6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7224" y="3929066"/>
            <a:ext cx="1357322" cy="19288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57422" y="3714752"/>
            <a:ext cx="2286016" cy="2357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00628" y="3643314"/>
            <a:ext cx="2143140" cy="24288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215206" y="4071942"/>
            <a:ext cx="1357322" cy="19288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5000">
    <p:wipe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пк1\Desktop\сл.пис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https://ds05.infourok.ru/uploads/ex/0483/000918ba-bee7bb00/1/img3.jpg"/>
          <p:cNvPicPr>
            <a:picLocks noChangeAspect="1" noChangeArrowheads="1"/>
          </p:cNvPicPr>
          <p:nvPr/>
        </p:nvPicPr>
        <p:blipFill>
          <a:blip r:embed="rId5"/>
          <a:srcRect l="10937" t="19792" r="60156" b="15624"/>
          <a:stretch>
            <a:fillRect/>
          </a:stretch>
        </p:blipFill>
        <p:spPr bwMode="auto">
          <a:xfrm>
            <a:off x="785786" y="785794"/>
            <a:ext cx="4000528" cy="5214974"/>
          </a:xfrm>
          <a:prstGeom prst="rect">
            <a:avLst/>
          </a:prstGeom>
          <a:noFill/>
        </p:spPr>
      </p:pic>
      <p:pic>
        <p:nvPicPr>
          <p:cNvPr id="4" name="Picture 2" descr="https://ds05.infourok.ru/uploads/ex/0483/000918ba-bee7bb00/1/img3.jpg"/>
          <p:cNvPicPr>
            <a:picLocks noChangeAspect="1" noChangeArrowheads="1"/>
          </p:cNvPicPr>
          <p:nvPr/>
        </p:nvPicPr>
        <p:blipFill>
          <a:blip r:embed="rId5"/>
          <a:srcRect l="54688" t="20833" r="14843" b="15625"/>
          <a:stretch>
            <a:fillRect/>
          </a:stretch>
        </p:blipFill>
        <p:spPr bwMode="auto">
          <a:xfrm>
            <a:off x="4714876" y="857232"/>
            <a:ext cx="3786214" cy="5214974"/>
          </a:xfrm>
          <a:prstGeom prst="rect">
            <a:avLst/>
          </a:prstGeom>
          <a:noFill/>
        </p:spPr>
      </p:pic>
      <p:pic>
        <p:nvPicPr>
          <p:cNvPr id="5" name="Хор - Гимн Кириллу и Мефодию_(Inkompmusic.ru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822575" y="3184525"/>
          <a:ext cx="3498850" cy="488950"/>
        </p:xfrm>
        <a:graphic>
          <a:graphicData uri="http://schemas.openxmlformats.org/presentationml/2006/ole">
            <p:oleObj spid="_x0000_s2050" name="Объект упаковщика для оболочки" showAsIcon="1" r:id="rId7" imgW="3499560" imgH="488520" progId="Package">
              <p:embed/>
            </p:oleObj>
          </a:graphicData>
        </a:graphic>
      </p:graphicFrame>
    </p:spTree>
  </p:cSld>
  <p:clrMapOvr>
    <a:masterClrMapping/>
  </p:clrMapOvr>
  <p:transition advClick="0"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2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к1\Desktop\Славянскаяписьменность\сл.пис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928794" y="1500174"/>
            <a:ext cx="621510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Book Antiqua" pitchFamily="18" charset="0"/>
              </a:rPr>
              <a:t>Час духовности  «</a:t>
            </a:r>
            <a:r>
              <a:rPr lang="ru-RU" sz="2800" b="1" dirty="0" smtClean="0">
                <a:solidFill>
                  <a:srgbClr val="C00000"/>
                </a:solidFill>
                <a:latin typeface="Book Antiqua" pitchFamily="18" charset="0"/>
                <a:cs typeface="Times New Roman" pitchFamily="18" charset="0"/>
              </a:rPr>
              <a:t>Первоучители </a:t>
            </a:r>
            <a:r>
              <a:rPr lang="ru-RU" sz="2800" b="1" dirty="0" smtClean="0">
                <a:solidFill>
                  <a:srgbClr val="C00000"/>
                </a:solidFill>
                <a:latin typeface="Book Antiqua" pitchFamily="18" charset="0"/>
                <a:cs typeface="Times New Roman" pitchFamily="18" charset="0"/>
              </a:rPr>
              <a:t>добра, вероучители </a:t>
            </a:r>
            <a:r>
              <a:rPr lang="ru-RU" sz="2800" b="1" dirty="0" smtClean="0">
                <a:solidFill>
                  <a:srgbClr val="C00000"/>
                </a:solidFill>
                <a:latin typeface="Book Antiqua" pitchFamily="18" charset="0"/>
                <a:cs typeface="Times New Roman" pitchFamily="18" charset="0"/>
              </a:rPr>
              <a:t>народа»</a:t>
            </a:r>
            <a:endParaRPr lang="ru-RU" sz="2800" b="1" dirty="0" smtClean="0">
              <a:solidFill>
                <a:srgbClr val="C00000"/>
              </a:solidFill>
              <a:latin typeface="Book Antiqua" pitchFamily="18" charset="0"/>
              <a:cs typeface="Times New Roman" pitchFamily="18" charset="0"/>
            </a:endParaRPr>
          </a:p>
          <a:p>
            <a:r>
              <a:rPr lang="ru-RU" sz="2800" dirty="0" smtClean="0">
                <a:solidFill>
                  <a:srgbClr val="C00000"/>
                </a:solidFill>
                <a:latin typeface="Book Antiqua" pitchFamily="18" charset="0"/>
              </a:rPr>
              <a:t>выполнила </a:t>
            </a:r>
            <a:r>
              <a:rPr lang="ru-RU" sz="2800" dirty="0" smtClean="0">
                <a:solidFill>
                  <a:srgbClr val="C00000"/>
                </a:solidFill>
                <a:latin typeface="Book Antiqua" pitchFamily="18" charset="0"/>
              </a:rPr>
              <a:t>библиотекарь </a:t>
            </a:r>
            <a:endParaRPr lang="ru-RU" sz="2800" dirty="0" smtClean="0">
              <a:solidFill>
                <a:srgbClr val="C00000"/>
              </a:solidFill>
              <a:latin typeface="Book Antiqua" pitchFamily="18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latin typeface="Book Antiqua" pitchFamily="18" charset="0"/>
              </a:rPr>
              <a:t>МКУК </a:t>
            </a:r>
            <a:r>
              <a:rPr lang="ru-RU" sz="2800" b="1" dirty="0" smtClean="0">
                <a:solidFill>
                  <a:srgbClr val="C00000"/>
                </a:solidFill>
                <a:latin typeface="Book Antiqua" pitchFamily="18" charset="0"/>
              </a:rPr>
              <a:t>«Детская библиотека» Старощербиновского сельского поселения Щербиновского района</a:t>
            </a:r>
            <a:r>
              <a:rPr lang="ru-RU" sz="2800" dirty="0" smtClean="0">
                <a:solidFill>
                  <a:srgbClr val="C00000"/>
                </a:solidFill>
                <a:latin typeface="Book Antiqua" pitchFamily="18" charset="0"/>
              </a:rPr>
              <a:t> </a:t>
            </a:r>
            <a:r>
              <a:rPr lang="ru-RU" sz="2800" dirty="0" smtClean="0">
                <a:solidFill>
                  <a:srgbClr val="C00000"/>
                </a:solidFill>
                <a:latin typeface="Book Antiqua" pitchFamily="18" charset="0"/>
              </a:rPr>
              <a:t>–Аникина Г.Б.</a:t>
            </a:r>
            <a:endParaRPr lang="ru-RU" sz="2800" dirty="0" smtClean="0">
              <a:latin typeface="Book Antiqua" pitchFamily="18" charset="0"/>
            </a:endParaRPr>
          </a:p>
          <a:p>
            <a:endParaRPr lang="ru-RU" sz="2800" dirty="0">
              <a:latin typeface="Book Antiqua" pitchFamily="18" charset="0"/>
            </a:endParaRPr>
          </a:p>
        </p:txBody>
      </p:sp>
    </p:spTree>
  </p:cSld>
  <p:clrMapOvr>
    <a:masterClrMapping/>
  </p:clrMapOvr>
  <p:transition advClick="0" advTm="5000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s://thumbnailer.mixcloud.com/unsafe/900x900/extaudio/d/4/a/5/7b93-e2c1-4f78-b7a7-166d0434dda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пк1\Desktop\сл.пис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8916" name="Picture 4" descr="https://fs00.infourok.ru/images/doc/292/291185/img3.jpg"/>
          <p:cNvPicPr>
            <a:picLocks noChangeAspect="1" noChangeArrowheads="1"/>
          </p:cNvPicPr>
          <p:nvPr/>
        </p:nvPicPr>
        <p:blipFill>
          <a:blip r:embed="rId3"/>
          <a:srcRect l="8594" t="11458" r="3124" b="8333"/>
          <a:stretch>
            <a:fillRect/>
          </a:stretch>
        </p:blipFill>
        <p:spPr bwMode="auto">
          <a:xfrm>
            <a:off x="714348" y="857232"/>
            <a:ext cx="7715304" cy="514353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пк1\Desktop\сл.пис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85786" y="714356"/>
            <a:ext cx="442915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   </a:t>
            </a:r>
            <a:r>
              <a:rPr lang="ru-RU" sz="2800" dirty="0" smtClean="0">
                <a:latin typeface="Book Antiqua" pitchFamily="18" charset="0"/>
                <a:ea typeface="Batang" pitchFamily="18" charset="-127"/>
              </a:rPr>
              <a:t> </a:t>
            </a:r>
            <a:r>
              <a:rPr lang="ru-RU" sz="2800" b="1" dirty="0" smtClean="0">
                <a:solidFill>
                  <a:srgbClr val="C00000"/>
                </a:solidFill>
                <a:latin typeface="Book Antiqua" pitchFamily="18" charset="0"/>
                <a:ea typeface="Batang" pitchFamily="18" charset="-127"/>
              </a:rPr>
              <a:t>Ежегодно 24 мая  в славянских странах вспоминают создателей славянского алфавита - великих просветителей Кирилла и Мефодия.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Book Antiqua" pitchFamily="18" charset="0"/>
                <a:ea typeface="Batang" pitchFamily="18" charset="-127"/>
              </a:rPr>
              <a:t>День славянской письменности и культуры — это праздник христианского просвещения,</a:t>
            </a:r>
            <a:endParaRPr lang="ru-RU" sz="2800" b="1" dirty="0">
              <a:solidFill>
                <a:srgbClr val="C00000"/>
              </a:solidFill>
              <a:latin typeface="Book Antiqua" pitchFamily="18" charset="0"/>
              <a:ea typeface="Batang" pitchFamily="18" charset="-127"/>
            </a:endParaRPr>
          </a:p>
        </p:txBody>
      </p:sp>
      <p:pic>
        <p:nvPicPr>
          <p:cNvPr id="35842" name="Picture 2" descr="https://i.pinimg.com/originals/22/34/88/223488048c98235747982b4d0c6bb1b9.jpg"/>
          <p:cNvPicPr>
            <a:picLocks noChangeAspect="1" noChangeArrowheads="1"/>
          </p:cNvPicPr>
          <p:nvPr/>
        </p:nvPicPr>
        <p:blipFill>
          <a:blip r:embed="rId3"/>
          <a:srcRect l="11861" t="4979" r="10124"/>
          <a:stretch>
            <a:fillRect/>
          </a:stretch>
        </p:blipFill>
        <p:spPr bwMode="auto">
          <a:xfrm>
            <a:off x="5143504" y="857232"/>
            <a:ext cx="3357586" cy="514353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пк1\Desktop\сл.пис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857224" y="785794"/>
            <a:ext cx="7643866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Book Antiqua" pitchFamily="18" charset="0"/>
                <a:ea typeface="Batang" pitchFamily="18" charset="-127"/>
              </a:rPr>
              <a:t>праздник </a:t>
            </a:r>
            <a:r>
              <a:rPr lang="ru-RU" sz="2800" b="1" dirty="0" smtClean="0">
                <a:solidFill>
                  <a:srgbClr val="C00000"/>
                </a:solidFill>
                <a:latin typeface="Book Antiqua" pitchFamily="18" charset="0"/>
                <a:ea typeface="Batang" pitchFamily="18" charset="-127"/>
              </a:rPr>
              <a:t>родного слова, родной книги, родной литературы, родной культуры.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 Antiqua" pitchFamily="18" charset="0"/>
                <a:ea typeface="Batang" pitchFamily="18" charset="-127"/>
                <a:cs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 Antiqua" pitchFamily="18" charset="0"/>
                <a:ea typeface="Batang" pitchFamily="18" charset="-127"/>
                <a:cs typeface="Times New Roman" pitchFamily="18" charset="0"/>
              </a:rPr>
              <a:t>   Этот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 Antiqua" pitchFamily="18" charset="0"/>
                <a:ea typeface="Batang" pitchFamily="18" charset="-127"/>
                <a:cs typeface="Times New Roman" pitchFamily="18" charset="0"/>
              </a:rPr>
              <a:t>праздник - дань памяти Кириллу и Мефодию, которые 1155 лет назад  составили славянский алфавит и подарили нам возможность читать и писать на русском языке. Они, выделили в славянской речи звуки, придумали буквы, дали им имена, создали письменность.</a:t>
            </a:r>
            <a:r>
              <a:rPr kumimoji="0" lang="ru-RU" sz="28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 Antiqua" pitchFamily="18" charset="0"/>
                <a:ea typeface="Batang" pitchFamily="18" charset="-127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 Antiqua" pitchFamily="18" charset="0"/>
                <a:ea typeface="Batang" pitchFamily="18" charset="-127"/>
                <a:cs typeface="Arial" pitchFamily="34" charset="0"/>
              </a:rPr>
              <a:t> </a:t>
            </a:r>
            <a:r>
              <a:rPr lang="ru-RU" sz="2800" b="1" dirty="0" smtClean="0">
                <a:solidFill>
                  <a:srgbClr val="C00000"/>
                </a:solidFill>
                <a:latin typeface="Book Antiqua" pitchFamily="18" charset="0"/>
                <a:ea typeface="Batang" pitchFamily="18" charset="-127"/>
              </a:rPr>
              <a:t>Дорога к письменности была длинной и трудной. </a:t>
            </a:r>
            <a:endParaRPr kumimoji="0" lang="ru-RU" sz="2800" b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Book Antiqua" pitchFamily="18" charset="0"/>
              <a:ea typeface="Batang" pitchFamily="18" charset="-127"/>
              <a:cs typeface="Arial" pitchFamily="34" charset="0"/>
            </a:endParaRPr>
          </a:p>
        </p:txBody>
      </p:sp>
    </p:spTree>
  </p:cSld>
  <p:clrMapOvr>
    <a:masterClrMapping/>
  </p:clrMapOvr>
  <p:transition advClick="0" advTm="5000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пк1\Desktop\сл.пис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2214554"/>
            <a:ext cx="3062310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2285992"/>
            <a:ext cx="2643206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7" name="Рисунок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8" y="2285992"/>
            <a:ext cx="2071702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8" name="Рисунок 7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5786" y="4000504"/>
            <a:ext cx="1928826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9" name="Рисунок 8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488" y="4071942"/>
            <a:ext cx="185738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0" name="Рисунок 9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57752" y="4071942"/>
            <a:ext cx="1714512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1" name="Рисунок 10"/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15140" y="4071942"/>
            <a:ext cx="1643074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2" name="TextBox 11"/>
          <p:cNvSpPr txBox="1"/>
          <p:nvPr/>
        </p:nvSpPr>
        <p:spPr>
          <a:xfrm>
            <a:off x="571472" y="785795"/>
            <a:ext cx="792961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000" b="1" dirty="0" smtClean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  <a:t> </a:t>
            </a:r>
            <a:r>
              <a:rPr lang="ru-RU" sz="5000" b="1" dirty="0" smtClean="0">
                <a:solidFill>
                  <a:srgbClr val="002060"/>
                </a:solidFill>
                <a:latin typeface="Book Antiqua" pitchFamily="18" charset="0"/>
                <a:ea typeface="Batang" pitchFamily="18" charset="-127"/>
              </a:rPr>
              <a:t>Дорога к письменности</a:t>
            </a:r>
            <a:endParaRPr lang="ru-RU" sz="5000" b="1" dirty="0">
              <a:solidFill>
                <a:srgbClr val="002060"/>
              </a:solidFill>
              <a:latin typeface="Book Antiqua" pitchFamily="18" charset="0"/>
              <a:ea typeface="Batang" pitchFamily="18" charset="-127"/>
            </a:endParaRPr>
          </a:p>
        </p:txBody>
      </p:sp>
    </p:spTree>
  </p:cSld>
  <p:clrMapOvr>
    <a:masterClrMapping/>
  </p:clrMapOvr>
  <p:transition advClick="0" advTm="5000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пк1\Desktop\сл.пис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1202" name="Rectangle 2"/>
          <p:cNvSpPr>
            <a:spLocks noChangeArrowheads="1"/>
          </p:cNvSpPr>
          <p:nvPr/>
        </p:nvSpPr>
        <p:spPr bwMode="auto">
          <a:xfrm rot="10800000" flipV="1">
            <a:off x="785786" y="785795"/>
            <a:ext cx="7643862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 Antiqua" pitchFamily="18" charset="0"/>
                <a:ea typeface="Batang" pitchFamily="18" charset="-127"/>
                <a:cs typeface="Times New Roman" pitchFamily="18" charset="0"/>
              </a:rPr>
              <a:t>Письменность – настоящее сокровище, которым овладел человек.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Book Antiqua" pitchFamily="18" charset="0"/>
              <a:ea typeface="Batang" pitchFamily="18" charset="-127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 Antiqua" pitchFamily="18" charset="0"/>
                <a:ea typeface="Batang" pitchFamily="18" charset="-127"/>
                <a:cs typeface="Arial" pitchFamily="34" charset="0"/>
              </a:rPr>
              <a:t>Так в древности, люди обменивались информацией, посылая друг другу различные предметы. Получалось громоздко и не особенно понятно. Когда люди поняли, что обмениваться предметами-посланиями – дело хлопотное, они стали эти предметы рисовать. </a:t>
            </a:r>
          </a:p>
        </p:txBody>
      </p:sp>
      <p:pic>
        <p:nvPicPr>
          <p:cNvPr id="4" name="Picture 6" descr="http://www.bibliotekar.ru/hist1-1/0-2.files/image002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4643447"/>
            <a:ext cx="3214710" cy="135732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902</TotalTime>
  <Words>828</Words>
  <Application>Microsoft Office PowerPoint</Application>
  <PresentationFormat>Экран (4:3)</PresentationFormat>
  <Paragraphs>75</Paragraphs>
  <Slides>39</Slides>
  <Notes>0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1" baseType="lpstr">
      <vt:lpstr>Тема Office</vt:lpstr>
      <vt:lpstr>Пакет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пк1</dc:creator>
  <cp:lastModifiedBy>пк1</cp:lastModifiedBy>
  <cp:revision>87</cp:revision>
  <dcterms:created xsi:type="dcterms:W3CDTF">2020-05-20T15:40:59Z</dcterms:created>
  <dcterms:modified xsi:type="dcterms:W3CDTF">2020-05-22T14:16:16Z</dcterms:modified>
</cp:coreProperties>
</file>