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80" r:id="rId2"/>
    <p:sldId id="281" r:id="rId3"/>
    <p:sldId id="289" r:id="rId4"/>
    <p:sldId id="283" r:id="rId5"/>
    <p:sldId id="286" r:id="rId6"/>
    <p:sldId id="285" r:id="rId7"/>
    <p:sldId id="288" r:id="rId8"/>
    <p:sldId id="290" r:id="rId9"/>
    <p:sldId id="292" r:id="rId10"/>
    <p:sldId id="29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BD1"/>
    <a:srgbClr val="33B53F"/>
    <a:srgbClr val="C22669"/>
    <a:srgbClr val="FEF3B4"/>
    <a:srgbClr val="FCCA14"/>
    <a:srgbClr val="FFCC00"/>
    <a:srgbClr val="D7DC0C"/>
    <a:srgbClr val="6FB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9D61D-C4D9-43ED-946A-78B0E3789C98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56335-E61D-49C4-BF69-36E0E2E40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218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56335-E61D-49C4-BF69-36E0E2E40DD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991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3B1B-54D2-477F-9712-CA5E0FD75850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A084-BB12-45F3-B2EE-0D54AB857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424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3B1B-54D2-477F-9712-CA5E0FD75850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A084-BB12-45F3-B2EE-0D54AB857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997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3B1B-54D2-477F-9712-CA5E0FD75850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A084-BB12-45F3-B2EE-0D54AB857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988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3B1B-54D2-477F-9712-CA5E0FD75850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A084-BB12-45F3-B2EE-0D54AB857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309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3B1B-54D2-477F-9712-CA5E0FD75850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A084-BB12-45F3-B2EE-0D54AB857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919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3B1B-54D2-477F-9712-CA5E0FD75850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A084-BB12-45F3-B2EE-0D54AB857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755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3B1B-54D2-477F-9712-CA5E0FD75850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A084-BB12-45F3-B2EE-0D54AB857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218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3B1B-54D2-477F-9712-CA5E0FD75850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A084-BB12-45F3-B2EE-0D54AB857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144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3B1B-54D2-477F-9712-CA5E0FD75850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A084-BB12-45F3-B2EE-0D54AB857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477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3B1B-54D2-477F-9712-CA5E0FD75850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A084-BB12-45F3-B2EE-0D54AB857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355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3B1B-54D2-477F-9712-CA5E0FD75850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A084-BB12-45F3-B2EE-0D54AB857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601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D3B1B-54D2-477F-9712-CA5E0FD75850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1A084-BB12-45F3-B2EE-0D54AB857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770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ds03.infourok.ru/uploads/ex/0a89/0005ea70-93d4b50e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29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0"/>
            <a:ext cx="8712968" cy="3645025"/>
          </a:xfrm>
          <a:prstGeom prst="rect">
            <a:avLst/>
          </a:prstGeom>
          <a:noFill/>
        </p:spPr>
        <p:txBody>
          <a:bodyPr wrap="square" rtlCol="0">
            <a:prstTxWarp prst="textInflateTop">
              <a:avLst/>
            </a:prstTxWarp>
            <a:spAutoFit/>
          </a:bodyPr>
          <a:lstStyle/>
          <a:p>
            <a:pPr algn="ctr"/>
            <a:r>
              <a:rPr lang="ru-RU" sz="8800" b="1" spc="300" dirty="0">
                <a:ln w="2857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171BD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</a:rPr>
              <a:t>Закружилась осень на Кубани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31840" y="3909541"/>
            <a:ext cx="2835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Час развлечения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5877272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МКУК «Детская библиотека» Старощербиновского сельского поселения Щербиновского района</a:t>
            </a:r>
            <a:endParaRPr lang="ru-RU" b="1" dirty="0">
              <a:solidFill>
                <a:srgbClr val="171BD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8" descr="https://i.artfile.ru/1920x1280_537802_%5bwww.ArtFile.ru%5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645025"/>
            <a:ext cx="3384375" cy="22562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757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g3.goodfon.ru/wallpaper/nbig/d/b7/vremena-goda-osen-listia-doski-shabl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10"/>
            <a:ext cx="9155084" cy="695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stihi.ru/pics/2015/10/31/52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765" y="1700808"/>
            <a:ext cx="2443385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img3.goodfon.ru/original/3000x2000/5/74/autumn-park-landscape-lake-27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8535">
            <a:off x="232196" y="3898378"/>
            <a:ext cx="3174035" cy="22787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crosti.ru/patterns/00/0a/bd/bdbe6a5da5/pictur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8803">
            <a:off x="5760726" y="3833852"/>
            <a:ext cx="3075753" cy="2407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191010"/>
            <a:ext cx="64087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dirty="0" smtClean="0">
              <a:solidFill>
                <a:srgbClr val="171BD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dirty="0">
              <a:solidFill>
                <a:srgbClr val="171BD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 descr="https://img1.goodfon.ru/original/1920x1200/8/9d/autumn-osen-derevya-listopa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92" y="1799117"/>
            <a:ext cx="2453944" cy="17713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i.artfile.ru/1920x1280_537802_%5bwww.ArtFile.ru%5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1905474"/>
            <a:ext cx="2609325" cy="17395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i.artfile.ru/1920x1280_537802_%5bwww.ArtFile.ru%5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1879487"/>
            <a:ext cx="2609325" cy="17395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666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g3.goodfon.ru/wallpaper/nbig/d/b7/vremena-goda-osen-listia-doski-shabl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84" y="-99174"/>
            <a:ext cx="9155084" cy="695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1844824"/>
            <a:ext cx="85324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Как прекрасна осень на Кубани!</a:t>
            </a:r>
            <a:br>
              <a:rPr lang="ru-RU" sz="4000" b="1" dirty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Тихий шелест листьев золотых,</a:t>
            </a:r>
            <a:br>
              <a:rPr lang="ru-RU" sz="4000" b="1" dirty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Рассыпая по прохладной рани,</a:t>
            </a:r>
            <a:br>
              <a:rPr lang="ru-RU" sz="4000" b="1" dirty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Ветер-баловник закружит их!</a:t>
            </a:r>
            <a:br>
              <a:rPr lang="ru-RU" sz="4000" b="1" dirty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rgbClr val="171BD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436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g3.goodfon.ru/wallpaper/nbig/d/b7/vremena-goda-osen-listia-doski-shabl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84" y="-99174"/>
            <a:ext cx="9155084" cy="695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1844824"/>
            <a:ext cx="85324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rgbClr val="171BD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404664"/>
            <a:ext cx="849694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171BD1"/>
                </a:solidFill>
                <a:latin typeface="Arial Black" pitchFamily="34" charset="0"/>
              </a:rPr>
              <a:t>Щедра осень на Кубани! Идет уборка золотистых початков кукурузы, сладких корней свеклы, высокомасличных семян подсолнечника. В садах и на виноградных плантациях в разгаре сбор богатого урожая. В сентябре еще не весь собран урожай, а в северных районах края начинают сеять озимую пшеницу и озимый ячмень.</a:t>
            </a:r>
          </a:p>
          <a:p>
            <a:pPr algn="just"/>
            <a:r>
              <a:rPr lang="ru-RU" dirty="0">
                <a:solidFill>
                  <a:srgbClr val="171BD1"/>
                </a:solidFill>
                <a:latin typeface="Arial Black" pitchFamily="34" charset="0"/>
              </a:rPr>
              <a:t>Осенью в лесах Северо-Западного Кавказа привольно животным. К их услугам богатый «стол» с разнообразными «блюдами»: желуди, дикие груши, яблоки, буковые орешки, или чинарики,— любимое лакомство кабанов и медведей</a:t>
            </a:r>
            <a:r>
              <a:rPr lang="ru-RU" dirty="0" smtClean="0">
                <a:solidFill>
                  <a:srgbClr val="171BD1"/>
                </a:solidFill>
                <a:latin typeface="Arial Black" pitchFamily="34" charset="0"/>
              </a:rPr>
              <a:t>.</a:t>
            </a:r>
          </a:p>
          <a:p>
            <a:pPr algn="just"/>
            <a:r>
              <a:rPr lang="ru-RU" dirty="0">
                <a:solidFill>
                  <a:srgbClr val="171BD1"/>
                </a:solidFill>
                <a:latin typeface="Arial Black" pitchFamily="34" charset="0"/>
              </a:rPr>
              <a:t>Сентябрь на Черноморском побережье — самая лучшая пора. Это так называемый «бархатный» сезон. В первом месяце осени преобладает теплая и ясная, но не знойная погода</a:t>
            </a:r>
            <a:r>
              <a:rPr lang="ru-RU" dirty="0" smtClean="0">
                <a:solidFill>
                  <a:srgbClr val="171BD1"/>
                </a:solidFill>
                <a:latin typeface="Arial Black" pitchFamily="34" charset="0"/>
              </a:rPr>
              <a:t>.</a:t>
            </a:r>
            <a:r>
              <a:rPr lang="ru-RU" dirty="0">
                <a:solidFill>
                  <a:srgbClr val="171BD1"/>
                </a:solidFill>
                <a:latin typeface="Arial Black" pitchFamily="34" charset="0"/>
              </a:rPr>
              <a:t> </a:t>
            </a:r>
            <a:endParaRPr lang="ru-RU" dirty="0" smtClean="0">
              <a:solidFill>
                <a:srgbClr val="171BD1"/>
              </a:solidFill>
              <a:latin typeface="Arial Black" pitchFamily="34" charset="0"/>
            </a:endParaRPr>
          </a:p>
          <a:p>
            <a:pPr algn="just"/>
            <a:r>
              <a:rPr lang="ru-RU" dirty="0" smtClean="0">
                <a:solidFill>
                  <a:srgbClr val="171BD1"/>
                </a:solidFill>
                <a:latin typeface="Arial Black" pitchFamily="34" charset="0"/>
              </a:rPr>
              <a:t>В </a:t>
            </a:r>
            <a:r>
              <a:rPr lang="ru-RU" dirty="0">
                <a:solidFill>
                  <a:srgbClr val="171BD1"/>
                </a:solidFill>
                <a:latin typeface="Arial Black" pitchFamily="34" charset="0"/>
              </a:rPr>
              <a:t>октябре на Кубани все более зримыми становятся приметы осени: холодные утра, частые туманы, желтые и оранжевые тона в листве многих деревьев. </a:t>
            </a:r>
            <a:r>
              <a:rPr lang="ru-RU" dirty="0" smtClean="0">
                <a:solidFill>
                  <a:srgbClr val="171BD1"/>
                </a:solidFill>
                <a:latin typeface="Arial Black" pitchFamily="34" charset="0"/>
              </a:rPr>
              <a:t>Осадков </a:t>
            </a:r>
            <a:r>
              <a:rPr lang="ru-RU" dirty="0">
                <a:solidFill>
                  <a:srgbClr val="171BD1"/>
                </a:solidFill>
                <a:latin typeface="Arial Black" pitchFamily="34" charset="0"/>
              </a:rPr>
              <a:t>в октябре выпадает меньше, чем в </a:t>
            </a:r>
            <a:r>
              <a:rPr lang="ru-RU" dirty="0" smtClean="0">
                <a:solidFill>
                  <a:srgbClr val="171BD1"/>
                </a:solidFill>
                <a:latin typeface="Arial Black" pitchFamily="34" charset="0"/>
              </a:rPr>
              <a:t>сентябре.</a:t>
            </a:r>
            <a:r>
              <a:rPr lang="ru-RU" dirty="0">
                <a:solidFill>
                  <a:srgbClr val="171BD1"/>
                </a:solidFill>
                <a:latin typeface="Arial Black" pitchFamily="34" charset="0"/>
              </a:rPr>
              <a:t> </a:t>
            </a:r>
            <a:endParaRPr lang="ru-RU" dirty="0" smtClean="0">
              <a:solidFill>
                <a:srgbClr val="171BD1"/>
              </a:solidFill>
              <a:latin typeface="Arial Black" pitchFamily="34" charset="0"/>
            </a:endParaRPr>
          </a:p>
          <a:p>
            <a:pPr algn="just"/>
            <a:r>
              <a:rPr lang="ru-RU" dirty="0" smtClean="0">
                <a:solidFill>
                  <a:srgbClr val="171BD1"/>
                </a:solidFill>
                <a:latin typeface="Arial Black" pitchFamily="34" charset="0"/>
              </a:rPr>
              <a:t>Ноябрь </a:t>
            </a:r>
            <a:r>
              <a:rPr lang="ru-RU" dirty="0">
                <a:solidFill>
                  <a:srgbClr val="171BD1"/>
                </a:solidFill>
                <a:latin typeface="Arial Black" pitchFamily="34" charset="0"/>
              </a:rPr>
              <a:t>— последний месяц осени, канун зимы. На Кубани в это время иногда подолгу стоит безоблачная погода с холодными утрами и солнечными, довольно теплыми днями. Это хорошая пора зовется в народе «бабьим </a:t>
            </a:r>
            <a:r>
              <a:rPr lang="ru-RU" dirty="0" smtClean="0">
                <a:solidFill>
                  <a:srgbClr val="171BD1"/>
                </a:solidFill>
                <a:latin typeface="Arial Black" pitchFamily="34" charset="0"/>
              </a:rPr>
              <a:t>летом». </a:t>
            </a:r>
            <a:r>
              <a:rPr lang="ru-RU" dirty="0">
                <a:solidFill>
                  <a:srgbClr val="171BD1"/>
                </a:solidFill>
                <a:latin typeface="Arial Black" pitchFamily="34" charset="0"/>
              </a:rPr>
              <a:t>Но случается в ноябре и долгое ненастье, когда небо сплошь затянуто облаками.</a:t>
            </a:r>
          </a:p>
        </p:txBody>
      </p:sp>
    </p:spTree>
    <p:extLst>
      <p:ext uri="{BB962C8B-B14F-4D97-AF65-F5344CB8AC3E}">
        <p14:creationId xmlns:p14="http://schemas.microsoft.com/office/powerpoint/2010/main" val="244979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g3.goodfon.ru/wallpaper/nbig/d/b7/vremena-goda-osen-listia-doski-shabl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174"/>
            <a:ext cx="9155084" cy="695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9872" y="404664"/>
            <a:ext cx="29740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>
                  <a:solidFill>
                    <a:srgbClr val="33B53F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Осень</a:t>
            </a:r>
          </a:p>
          <a:p>
            <a:endParaRPr lang="ru-RU" sz="36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124743"/>
            <a:ext cx="77048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171BD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Осень – желтенькое слово желтенькой картинки,</a:t>
            </a:r>
          </a:p>
          <a:p>
            <a:r>
              <a:rPr lang="ru-RU" sz="2400" b="1" dirty="0" smtClean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Потому, что пожелтели листья на осинке!</a:t>
            </a:r>
          </a:p>
          <a:p>
            <a:endParaRPr lang="ru-RU" sz="2400" b="1" dirty="0">
              <a:solidFill>
                <a:srgbClr val="171BD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Осень – ласковое слово, теплые денечки,</a:t>
            </a:r>
          </a:p>
          <a:p>
            <a:r>
              <a:rPr lang="ru-RU" sz="2400" b="1" dirty="0" smtClean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Потому, что солнце дружит с легким ветерочком!</a:t>
            </a:r>
          </a:p>
          <a:p>
            <a:endParaRPr lang="ru-RU" sz="2400" b="1" dirty="0">
              <a:solidFill>
                <a:srgbClr val="171BD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Осень – вкусненькое слово, варится варенье,</a:t>
            </a:r>
          </a:p>
          <a:p>
            <a:r>
              <a:rPr lang="ru-RU" sz="2400" b="1" dirty="0" smtClean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Потому, что фруктов много,  много угощенья!</a:t>
            </a:r>
          </a:p>
          <a:p>
            <a:endParaRPr lang="ru-RU" sz="2400" b="1" dirty="0">
              <a:solidFill>
                <a:srgbClr val="171BD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Осень – радостное слово, вновь друзья встречаются,</a:t>
            </a:r>
          </a:p>
          <a:p>
            <a:r>
              <a:rPr lang="ru-RU" sz="2400" b="1" dirty="0" smtClean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Потому, что снова в школу – вот как получается!</a:t>
            </a:r>
          </a:p>
          <a:p>
            <a:endParaRPr lang="ru-RU" sz="2400" b="1" dirty="0">
              <a:solidFill>
                <a:srgbClr val="171BD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171BD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234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3.goodfon.ru/wallpaper/nbig/d/b7/vremena-goda-osen-listia-doski-shabl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174"/>
            <a:ext cx="9155084" cy="695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595684"/>
            <a:ext cx="6192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>
                  <a:solidFill>
                    <a:srgbClr val="33B53F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Народные приметы</a:t>
            </a:r>
          </a:p>
          <a:p>
            <a:r>
              <a:rPr lang="ru-RU" sz="4800" b="1" dirty="0">
                <a:ln>
                  <a:solidFill>
                    <a:srgbClr val="33B53F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n>
                  <a:solidFill>
                    <a:srgbClr val="33B53F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осени</a:t>
            </a:r>
            <a:endParaRPr lang="ru-RU" sz="4800" b="1" dirty="0">
              <a:ln>
                <a:solidFill>
                  <a:srgbClr val="33B53F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2348880"/>
            <a:ext cx="90475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Поздний листопад к суровой и продолжительной зиме</a:t>
            </a:r>
          </a:p>
          <a:p>
            <a:endParaRPr lang="ru-RU" sz="2400" b="1" dirty="0" smtClean="0">
              <a:solidFill>
                <a:srgbClr val="171BD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Гром в сентябре предвещает теплую осень и снежную зиму</a:t>
            </a:r>
          </a:p>
          <a:p>
            <a:endParaRPr lang="ru-RU" sz="2400" b="1" dirty="0" smtClean="0">
              <a:solidFill>
                <a:srgbClr val="171BD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Иней на деревьях – к морозу, туман – к оттепели</a:t>
            </a:r>
          </a:p>
          <a:p>
            <a:endParaRPr lang="ru-RU" sz="2400" b="1" dirty="0" smtClean="0">
              <a:solidFill>
                <a:srgbClr val="171BD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Многие утки остаются на зимовку, если зима ожидается теплой</a:t>
            </a:r>
          </a:p>
          <a:p>
            <a:endParaRPr lang="ru-RU" sz="2400" b="1" dirty="0" smtClean="0">
              <a:solidFill>
                <a:srgbClr val="171BD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Комары в ноябре – быть мягкой зиме</a:t>
            </a:r>
          </a:p>
          <a:p>
            <a:r>
              <a:rPr lang="ru-RU" sz="2400" b="1" dirty="0" smtClean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171BD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594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3.goodfon.ru/wallpaper/nbig/d/b7/vremena-goda-osen-listia-doski-shabl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174"/>
            <a:ext cx="9155084" cy="695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7704" y="188640"/>
            <a:ext cx="51845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n>
                  <a:solidFill>
                    <a:srgbClr val="33B53F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Викторина «Осенние деньки»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1700808"/>
            <a:ext cx="835292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sz="2400" b="1" dirty="0" smtClean="0">
              <a:solidFill>
                <a:srgbClr val="171BD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400" b="1" dirty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люди собирают в начале осени в огородах и </a:t>
            </a:r>
            <a:r>
              <a:rPr lang="ru-RU" sz="2400" b="1" dirty="0" smtClean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садах?</a:t>
            </a:r>
            <a:endParaRPr lang="ru-RU" sz="2400" b="1" dirty="0">
              <a:solidFill>
                <a:srgbClr val="171BD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b="1" dirty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Вид осадков, преобладающий </a:t>
            </a:r>
            <a:r>
              <a:rPr lang="ru-RU" sz="2400" b="1" dirty="0" smtClean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осенью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Природное </a:t>
            </a:r>
            <a:r>
              <a:rPr lang="ru-RU" sz="2400" b="1" dirty="0" smtClean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явление, </a:t>
            </a:r>
            <a:r>
              <a:rPr lang="ru-RU" sz="2400" b="1" dirty="0" smtClean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при котором плохо видно на улице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Звук, который издают осенние листья под ногами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Месяц года, начинающий осень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Осеннее явление, при котором с деревьев опадает листва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Как называют всех птиц, улетающих в осенний период в теплые края?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Теплые или холодные перемещения воздуха, особо усиливающиеся осенью</a:t>
            </a:r>
          </a:p>
          <a:p>
            <a:pPr marL="342900" indent="-342900">
              <a:buAutoNum type="arabicPeriod"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570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3.goodfon.ru/wallpaper/nbig/d/b7/vremena-goda-osen-listia-doski-shabl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98" y="0"/>
            <a:ext cx="9221797" cy="695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5816" y="595683"/>
            <a:ext cx="4398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>
                  <a:solidFill>
                    <a:srgbClr val="33B53F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Пословицы</a:t>
            </a:r>
            <a:endParaRPr lang="ru-RU" sz="4800" b="1" dirty="0">
              <a:ln>
                <a:solidFill>
                  <a:srgbClr val="33B53F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01222" y="1637676"/>
            <a:ext cx="4104456" cy="94203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Дождливое лето,</a:t>
            </a:r>
            <a:endParaRPr lang="ru-RU" sz="2800" b="1" dirty="0">
              <a:solidFill>
                <a:srgbClr val="171BD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716015" y="1662326"/>
            <a:ext cx="3960441" cy="101386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а осень снопами.</a:t>
            </a:r>
            <a:endParaRPr lang="ru-RU" sz="2800" b="1" dirty="0">
              <a:solidFill>
                <a:srgbClr val="171BD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0" y="2971653"/>
            <a:ext cx="4097666" cy="101386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Осень – запасиха,</a:t>
            </a:r>
            <a:endParaRPr lang="ru-RU" sz="2800" b="1" dirty="0">
              <a:solidFill>
                <a:srgbClr val="171BD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817715" y="2971653"/>
            <a:ext cx="3888432" cy="101386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а дню погод восемь.</a:t>
            </a:r>
            <a:endParaRPr lang="ru-RU" sz="2800" b="1" dirty="0">
              <a:solidFill>
                <a:srgbClr val="171BD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01222" y="4421348"/>
            <a:ext cx="3888432" cy="101386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Весна да осень,</a:t>
            </a:r>
            <a:endParaRPr lang="ru-RU" sz="2800" b="1" dirty="0">
              <a:solidFill>
                <a:srgbClr val="171BD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817715" y="4293096"/>
            <a:ext cx="3888432" cy="101386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b="1" dirty="0" smtClean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има подбериха.</a:t>
            </a:r>
            <a:endParaRPr lang="ru-RU" sz="2800" b="1" dirty="0">
              <a:solidFill>
                <a:srgbClr val="171BD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004048" y="5667636"/>
            <a:ext cx="3888432" cy="101386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b="1" dirty="0" smtClean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уже осени.</a:t>
            </a:r>
            <a:endParaRPr lang="ru-RU" sz="2800" b="1" dirty="0">
              <a:solidFill>
                <a:srgbClr val="171BD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09234" y="5693584"/>
            <a:ext cx="3888432" cy="101386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Весна богата цветами,</a:t>
            </a:r>
            <a:endParaRPr lang="ru-RU" sz="2800" b="1" dirty="0">
              <a:solidFill>
                <a:srgbClr val="171BD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923928" y="2492896"/>
            <a:ext cx="1190903" cy="33843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989654" y="3717032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3989654" y="3717032"/>
            <a:ext cx="1014394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3989654" y="2579712"/>
            <a:ext cx="1014394" cy="3369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209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g3.goodfon.ru/wallpaper/nbig/d/b7/vremena-goda-osen-listia-doski-shabl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781"/>
            <a:ext cx="9231851" cy="695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116632"/>
            <a:ext cx="39810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33B53F"/>
                  </a:solidFill>
                </a:ln>
                <a:solidFill>
                  <a:srgbClr val="C22669"/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  <a:endParaRPr lang="ru-RU" sz="4400" b="1" dirty="0">
              <a:ln>
                <a:solidFill>
                  <a:srgbClr val="33B53F"/>
                </a:solidFill>
              </a:ln>
              <a:solidFill>
                <a:srgbClr val="C2266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1052736"/>
            <a:ext cx="33843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В огороде у дорожки</a:t>
            </a:r>
            <a:br>
              <a:rPr lang="ru-RU" sz="2000" b="1" dirty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Стоит солнышко на ножке.</a:t>
            </a:r>
            <a:br>
              <a:rPr lang="ru-RU" sz="2000" b="1" dirty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Только жёлтые лучи</a:t>
            </a:r>
            <a:br>
              <a:rPr lang="ru-RU" sz="2000" b="1" dirty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У него не горячи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02281" y="886074"/>
            <a:ext cx="29780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Я вырос на грядке,</a:t>
            </a:r>
            <a:br>
              <a:rPr lang="ru-RU" b="1" dirty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Характер мой гадкий:</a:t>
            </a:r>
            <a:br>
              <a:rPr lang="ru-RU" b="1" dirty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Куда ни приду,</a:t>
            </a:r>
            <a:br>
              <a:rPr lang="ru-RU" b="1" dirty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Всех до слёз доведу.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84168" y="2708920"/>
            <a:ext cx="2952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Круглое, румяное,</a:t>
            </a:r>
            <a:br>
              <a:rPr lang="ru-RU" sz="2000" b="1" dirty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Я расту на ветке.</a:t>
            </a:r>
            <a:br>
              <a:rPr lang="ru-RU" sz="2000" b="1" dirty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Любят меня взрослые</a:t>
            </a:r>
            <a:br>
              <a:rPr lang="ru-RU" sz="2000" b="1" dirty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И маленькие детки.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660232" y="4437112"/>
            <a:ext cx="22322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2000" b="1" dirty="0" smtClean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земле трава,</a:t>
            </a:r>
            <a:br>
              <a:rPr lang="ru-RU" sz="2000" b="1" dirty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Под землёй алая голова.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627784" y="2410127"/>
            <a:ext cx="3096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На сучках висят шары -</a:t>
            </a:r>
            <a:br>
              <a:rPr lang="ru-RU" sz="2000" b="1" dirty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Посинели от жары.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915816" y="4005064"/>
            <a:ext cx="34769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Круглый - круглый</a:t>
            </a:r>
            <a:r>
              <a:rPr lang="ru-RU" sz="2000" b="1" dirty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b="1" dirty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Сладкий -  </a:t>
            </a:r>
            <a:r>
              <a:rPr lang="ru-RU" sz="2000" b="1" dirty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сладкий,</a:t>
            </a:r>
            <a:br>
              <a:rPr lang="ru-RU" sz="2000" b="1" dirty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С полосатой кожей гладкой,</a:t>
            </a:r>
            <a:br>
              <a:rPr lang="ru-RU" sz="2000" b="1" dirty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А разрежешь - посмотри: красный,</a:t>
            </a:r>
            <a:br>
              <a:rPr lang="ru-RU" sz="2000" b="1" dirty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Красный он внутри.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7504" y="2828836"/>
            <a:ext cx="280831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2000" b="1" dirty="0" smtClean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огороде вырастаю,</a:t>
            </a:r>
            <a:br>
              <a:rPr lang="ru-RU" sz="2000" b="1" dirty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А когда я </a:t>
            </a:r>
            <a:r>
              <a:rPr lang="ru-RU" sz="2000" b="1" dirty="0" smtClean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созреваю,</a:t>
            </a:r>
            <a:r>
              <a:rPr lang="ru-RU" sz="2000" b="1" dirty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Варят из меня томат,</a:t>
            </a:r>
            <a:br>
              <a:rPr lang="ru-RU" sz="2000" b="1" dirty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В борщ кладут и так едят.</a:t>
            </a:r>
          </a:p>
        </p:txBody>
      </p:sp>
      <p:pic>
        <p:nvPicPr>
          <p:cNvPr id="17" name="Picture 2" descr="https://mobimg.b-cdn.net/pic/v2/gallery/preview/podsolnuhi-rasteniya-453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10127"/>
            <a:ext cx="1044378" cy="6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econet.ru/media/10/kindeditor/image/201404/201404260357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140439"/>
            <a:ext cx="1080120" cy="86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avatars.mds.yandex.net/get-zen_doc/1931664/pub_5d8093bfc49f2900ad80c40b_5d80991278125e00ad9070e9/scale_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652799"/>
            <a:ext cx="720080" cy="103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ttps://moefermerstvo.ru/wp-content/uploads/2019/05/sliva-yaichnaia-siniaia-1024x68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742" y="3173589"/>
            <a:ext cx="982945" cy="65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https://cdn.pixabay.com/photo/2016/08/30/20/48/apple-1632016_128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041068"/>
            <a:ext cx="99107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https://hand-of-master.ru/wp-content/uploads/2020/07/388d50dafea0401f1c41a934924a6ce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107" y="5955429"/>
            <a:ext cx="957351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6" descr="https://krrot.net/wp-content/uploads/2018/07/8-6-1158x65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6354" y="5862164"/>
            <a:ext cx="1116126" cy="73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401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g3.goodfon.ru/wallpaper/nbig/d/b7/vremena-goda-osen-listia-doski-shabl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18"/>
            <a:ext cx="9293050" cy="695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1"/>
            <a:ext cx="4824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b="1" dirty="0" smtClean="0">
              <a:ln>
                <a:solidFill>
                  <a:srgbClr val="33B53F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ln>
                  <a:solidFill>
                    <a:srgbClr val="33B53F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Поэты об осени</a:t>
            </a:r>
            <a:endParaRPr lang="ru-RU" sz="4800" b="1" dirty="0">
              <a:ln>
                <a:solidFill>
                  <a:srgbClr val="33B53F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569662"/>
            <a:ext cx="896448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Люблю я пышное природы увяданье,</a:t>
            </a:r>
            <a:br>
              <a:rPr lang="ru-RU" sz="2800" b="1" dirty="0" smtClean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В багрец и в золото одетые </a:t>
            </a:r>
            <a:r>
              <a:rPr lang="ru-RU" sz="2800" b="1" dirty="0" smtClean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леса</a:t>
            </a:r>
            <a:endParaRPr lang="ru-RU" sz="2800" b="1" dirty="0" smtClean="0">
              <a:solidFill>
                <a:srgbClr val="171BD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(А</a:t>
            </a:r>
            <a:r>
              <a:rPr lang="ru-RU" sz="2800" b="1" dirty="0" smtClean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. С. </a:t>
            </a:r>
            <a:r>
              <a:rPr lang="ru-RU" sz="2800" b="1" dirty="0" smtClean="0">
                <a:solidFill>
                  <a:srgbClr val="171BD1"/>
                </a:solidFill>
                <a:latin typeface="Times New Roman" pitchFamily="18" charset="0"/>
                <a:cs typeface="Times New Roman" pitchFamily="18" charset="0"/>
              </a:rPr>
              <a:t>Пушкин)</a:t>
            </a:r>
            <a:endParaRPr lang="ru-RU" sz="2800" b="1" dirty="0">
              <a:solidFill>
                <a:srgbClr val="171BD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171BD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саду горит костер рябины красной,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 никого не может он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согреть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(С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А.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Есенин)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33B53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33B53F"/>
                </a:solidFill>
                <a:latin typeface="Times New Roman" pitchFamily="18" charset="0"/>
                <a:cs typeface="Times New Roman" pitchFamily="18" charset="0"/>
              </a:rPr>
              <a:t>Осень. Обсыпается весь наш бедный сад.</a:t>
            </a:r>
          </a:p>
          <a:p>
            <a:pPr algn="ctr"/>
            <a:r>
              <a:rPr lang="ru-RU" sz="2800" b="1" dirty="0" smtClean="0">
                <a:solidFill>
                  <a:srgbClr val="33B53F"/>
                </a:solidFill>
                <a:latin typeface="Times New Roman" pitchFamily="18" charset="0"/>
                <a:cs typeface="Times New Roman" pitchFamily="18" charset="0"/>
              </a:rPr>
              <a:t>Листья пожелтелые по ветру </a:t>
            </a:r>
            <a:r>
              <a:rPr lang="ru-RU" sz="2800" b="1" dirty="0" smtClean="0">
                <a:solidFill>
                  <a:srgbClr val="33B53F"/>
                </a:solidFill>
                <a:latin typeface="Times New Roman" pitchFamily="18" charset="0"/>
                <a:cs typeface="Times New Roman" pitchFamily="18" charset="0"/>
              </a:rPr>
              <a:t>летят</a:t>
            </a:r>
            <a:endParaRPr lang="ru-RU" sz="2800" b="1" dirty="0" smtClean="0">
              <a:solidFill>
                <a:srgbClr val="33B53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33B53F"/>
                </a:solidFill>
                <a:latin typeface="Times New Roman" pitchFamily="18" charset="0"/>
                <a:cs typeface="Times New Roman" pitchFamily="18" charset="0"/>
              </a:rPr>
              <a:t>(А</a:t>
            </a:r>
            <a:r>
              <a:rPr lang="ru-RU" sz="2800" b="1" dirty="0" smtClean="0">
                <a:solidFill>
                  <a:srgbClr val="33B53F"/>
                </a:solidFill>
                <a:latin typeface="Times New Roman" pitchFamily="18" charset="0"/>
                <a:cs typeface="Times New Roman" pitchFamily="18" charset="0"/>
              </a:rPr>
              <a:t>. К. </a:t>
            </a:r>
            <a:r>
              <a:rPr lang="ru-RU" sz="2800" b="1" dirty="0" smtClean="0">
                <a:solidFill>
                  <a:srgbClr val="33B53F"/>
                </a:solidFill>
                <a:latin typeface="Times New Roman" pitchFamily="18" charset="0"/>
                <a:cs typeface="Times New Roman" pitchFamily="18" charset="0"/>
              </a:rPr>
              <a:t>Толстой)</a:t>
            </a:r>
            <a:endParaRPr lang="ru-RU" sz="2800" b="1" dirty="0" smtClean="0">
              <a:solidFill>
                <a:srgbClr val="33B53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11567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</TotalTime>
  <Words>503</Words>
  <Application>Microsoft Office PowerPoint</Application>
  <PresentationFormat>Экран (4:3)</PresentationFormat>
  <Paragraphs>81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«Закружилась осень на Кубани»</dc:title>
  <dc:creator>Пользователь Windows</dc:creator>
  <cp:lastModifiedBy>Пользователь Windows</cp:lastModifiedBy>
  <cp:revision>51</cp:revision>
  <dcterms:created xsi:type="dcterms:W3CDTF">2020-10-04T12:00:36Z</dcterms:created>
  <dcterms:modified xsi:type="dcterms:W3CDTF">2020-10-13T08:39:04Z</dcterms:modified>
</cp:coreProperties>
</file>