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94" r:id="rId3"/>
    <p:sldId id="306" r:id="rId4"/>
    <p:sldId id="308" r:id="rId5"/>
    <p:sldId id="265" r:id="rId6"/>
    <p:sldId id="266" r:id="rId7"/>
    <p:sldId id="295" r:id="rId8"/>
    <p:sldId id="313" r:id="rId9"/>
    <p:sldId id="319" r:id="rId10"/>
    <p:sldId id="31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" y="23968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500306"/>
            <a:ext cx="74168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6400" b="1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Увидел грача – весну встречай</a:t>
            </a:r>
            <a:endParaRPr lang="ru-RU" sz="6400" b="1" dirty="0">
              <a:solidFill>
                <a:srgbClr val="C00000"/>
              </a:solidFill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190" name="Picture 22" descr="https://ds02.infourok.ru/uploads/ex/1000/000357d7-5ed8f902/hello_html_m2bb93b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457"/>
            <a:ext cx="3333750" cy="1771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Picture 40" descr="https://sunveter.ru/uploads/posts/2015-07/1437676107_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8262">
            <a:off x="400173" y="-41268"/>
            <a:ext cx="3113921" cy="2833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 rot="20503116">
            <a:off x="5509996" y="4612592"/>
            <a:ext cx="3318259" cy="181814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err="1">
              <a:solidFill>
                <a:schemeClr val="tx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err="1" smtClean="0">
              <a:solidFill>
                <a:schemeClr val="tx1"/>
              </a:solidFill>
              <a:ea typeface="Cambria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ea typeface="Cambria" pitchFamily="18" charset="0"/>
                <a:cs typeface="Arial" pitchFamily="34" charset="0"/>
              </a:rPr>
              <a:t>Еще </a:t>
            </a:r>
            <a:r>
              <a:rPr lang="ru-RU" sz="1400" b="1" dirty="0">
                <a:solidFill>
                  <a:srgbClr val="002060"/>
                </a:solidFill>
                <a:ea typeface="Cambria" pitchFamily="18" charset="0"/>
                <a:cs typeface="Arial" pitchFamily="34" charset="0"/>
              </a:rPr>
              <a:t>не утихли метели.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ea typeface="Cambria" pitchFamily="18" charset="0"/>
                <a:cs typeface="Arial" pitchFamily="34" charset="0"/>
              </a:rPr>
              <a:t>Еще не проснулись ручьи.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ea typeface="Cambria" pitchFamily="18" charset="0"/>
                <a:cs typeface="Arial" pitchFamily="34" charset="0"/>
              </a:rPr>
              <a:t>Но в город грачи прилетели.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ea typeface="Cambria" pitchFamily="18" charset="0"/>
                <a:cs typeface="Arial" pitchFamily="34" charset="0"/>
              </a:rPr>
              <a:t>– Грачи прилетели! Грачи!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635795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09.03.2021г.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442913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Час настроения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3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Многие писатели написали рассказы об этих замечательных птицах.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cdn1.ozone.ru/multimedia/1015643006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 rot="20563823">
            <a:off x="612730" y="1622635"/>
            <a:ext cx="2247033" cy="3025569"/>
          </a:xfrm>
          <a:prstGeom prst="rect">
            <a:avLst/>
          </a:prstGeom>
          <a:noFill/>
        </p:spPr>
      </p:pic>
      <p:pic>
        <p:nvPicPr>
          <p:cNvPr id="1030" name="Picture 6" descr="https://cdn1.ozone.ru/multimedia/1005749104.jpg"/>
          <p:cNvPicPr>
            <a:picLocks noChangeAspect="1" noChangeArrowheads="1"/>
          </p:cNvPicPr>
          <p:nvPr/>
        </p:nvPicPr>
        <p:blipFill>
          <a:blip r:embed="rId4">
            <a:lum bright="-10000" contrast="40000"/>
          </a:blip>
          <a:srcRect/>
          <a:stretch>
            <a:fillRect/>
          </a:stretch>
        </p:blipFill>
        <p:spPr bwMode="auto">
          <a:xfrm rot="1301573">
            <a:off x="6475057" y="1664597"/>
            <a:ext cx="2214829" cy="2881477"/>
          </a:xfrm>
          <a:prstGeom prst="rect">
            <a:avLst/>
          </a:prstGeom>
          <a:noFill/>
        </p:spPr>
      </p:pic>
      <p:pic>
        <p:nvPicPr>
          <p:cNvPr id="1032" name="Picture 8" descr="http://upr-kult.eps74.ru/Upload/images/6.%D0%A1%D0%BB%D0%B0%D0%B4%D0%BA%D0%BE%D0%B2%20%D0%93%D1%80%D0%B0%D1%87%D0%B8%20%D0%BF%D1%80%D0%B8%D0%BB%D0%B5%D1%82%D0%B5%D0%BB%D0%B8.jpg"/>
          <p:cNvPicPr>
            <a:picLocks noChangeAspect="1" noChangeArrowheads="1"/>
          </p:cNvPicPr>
          <p:nvPr/>
        </p:nvPicPr>
        <p:blipFill>
          <a:blip r:embed="rId5">
            <a:lum bright="-10000" contrast="40000"/>
          </a:blip>
          <a:srcRect/>
          <a:stretch>
            <a:fillRect/>
          </a:stretch>
        </p:blipFill>
        <p:spPr bwMode="auto">
          <a:xfrm>
            <a:off x="6429388" y="4130734"/>
            <a:ext cx="2239208" cy="2727266"/>
          </a:xfrm>
          <a:prstGeom prst="rect">
            <a:avLst/>
          </a:prstGeom>
          <a:noFill/>
        </p:spPr>
      </p:pic>
      <p:pic>
        <p:nvPicPr>
          <p:cNvPr id="1034" name="Picture 10" descr="https://cdn1.ozone.ru/multimedia/1002435111.jpg"/>
          <p:cNvPicPr>
            <a:picLocks noChangeAspect="1" noChangeArrowheads="1"/>
          </p:cNvPicPr>
          <p:nvPr/>
        </p:nvPicPr>
        <p:blipFill>
          <a:blip r:embed="rId6">
            <a:lum contrast="40000"/>
          </a:blip>
          <a:srcRect/>
          <a:stretch>
            <a:fillRect/>
          </a:stretch>
        </p:blipFill>
        <p:spPr bwMode="auto">
          <a:xfrm>
            <a:off x="3143240" y="4000503"/>
            <a:ext cx="2214578" cy="2857497"/>
          </a:xfrm>
          <a:prstGeom prst="rect">
            <a:avLst/>
          </a:prstGeom>
          <a:noFill/>
        </p:spPr>
      </p:pic>
      <p:pic>
        <p:nvPicPr>
          <p:cNvPr id="1044" name="Picture 20" descr="http://geoman.ru/books/item/f00/s00/z0000106/pic/0000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73038"/>
            <a:ext cx="2679966" cy="158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Облако 21"/>
          <p:cNvSpPr/>
          <p:nvPr/>
        </p:nvSpPr>
        <p:spPr>
          <a:xfrm>
            <a:off x="2714612" y="1142984"/>
            <a:ext cx="3857652" cy="342902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Авторы в своих произведениях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призывают детей к доброму, милосердному отношению к птицам. Строить домики, не разорять птичьих </a:t>
            </a:r>
            <a:r>
              <a:rPr lang="ru-RU" sz="1600" b="1" dirty="0" smtClean="0">
                <a:solidFill>
                  <a:srgbClr val="C00000"/>
                </a:solidFill>
              </a:rPr>
              <a:t>гнезд.</a:t>
            </a:r>
          </a:p>
        </p:txBody>
      </p:sp>
    </p:spTree>
    <p:extLst>
      <p:ext uri="{BB962C8B-B14F-4D97-AF65-F5344CB8AC3E}">
        <p14:creationId xmlns="" xmlns:p14="http://schemas.microsoft.com/office/powerpoint/2010/main" val="2701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" y="23968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4.infourok.ru/uploads/ex/10f9/0013e718-01f14ea7/img1.jpg"/>
          <p:cNvPicPr>
            <a:picLocks noChangeAspect="1" noChangeArrowheads="1"/>
          </p:cNvPicPr>
          <p:nvPr/>
        </p:nvPicPr>
        <p:blipFill rotWithShape="1">
          <a:blip r:embed="rId3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8" t="4259" r="64028" b="64074"/>
          <a:stretch/>
        </p:blipFill>
        <p:spPr bwMode="auto">
          <a:xfrm>
            <a:off x="334492" y="327224"/>
            <a:ext cx="3594566" cy="244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57166"/>
            <a:ext cx="3633787" cy="2428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3000372"/>
            <a:ext cx="89297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       Грачи – первые вестники весны. Ещё снег не сошёл, а они уже вернулись и важно  расхаживают по полям. Любят стаями следовать за тракторами, пашущими землю. Период прилёта с февраля по апрель.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       Грачи всеядны. Собирают злаки, дождевых червей, мелких грызунов. Эти птицы очень сообразительны. Они могут размачивать сухой хлеб в луже, добывать масло и молоко, оставшиеся на обёртках и в пакетах. Любят собирать бумагу от мороженого, и сладких сырков. Они могут согнуть проволоку, сделать крюк и вытащить ведёрко с едой из глубокого колодца.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3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" y="23968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5725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    Часто можно увидеть, как грач несёт в своём клюве, веточку. Для чего она ему нужна?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Из этих веточек грач делает себе гнездо. Часто он обитает там, где много сломанных веток, т.е. ближе к лесу.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    А  ещё грачи очень любят бывать на поле, где засевают рожь , пшеницу. Там грач находит себе пищу в виде зёрен.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53250" name="Picture 2" descr="https://bigpicture.ru/wp-content/uploads/2014/05/zivotnyenedelimai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071810"/>
            <a:ext cx="4403729" cy="3302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01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" y="23968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21" y="285728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     Птенцы появляются на свет голубого цвета, беззащитными.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Самки первые дни не покидают гнезда: она согревает малышей. Кормит всю семью самец.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грач 3.jpg"/>
          <p:cNvPicPr>
            <a:picLocks noChangeAspect="1"/>
          </p:cNvPicPr>
          <p:nvPr/>
        </p:nvPicPr>
        <p:blipFill>
          <a:blip r:embed="rId3">
            <a:lum contrast="40000"/>
          </a:blip>
          <a:srcRect l="6897" t="6122" r="3800"/>
          <a:stretch>
            <a:fillRect/>
          </a:stretch>
        </p:blipFill>
        <p:spPr>
          <a:xfrm>
            <a:off x="285720" y="1714488"/>
            <a:ext cx="402537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с птенцами.jpg"/>
          <p:cNvPicPr>
            <a:picLocks noChangeAspect="1"/>
          </p:cNvPicPr>
          <p:nvPr/>
        </p:nvPicPr>
        <p:blipFill>
          <a:blip r:embed="rId4">
            <a:lum contrast="40000"/>
          </a:blip>
          <a:srcRect t="2222" r="7832" b="6667"/>
          <a:stretch>
            <a:fillRect/>
          </a:stretch>
        </p:blipFill>
        <p:spPr>
          <a:xfrm>
            <a:off x="4429124" y="3071810"/>
            <a:ext cx="4526731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01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23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0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    Грачи в народе всегда были символами весны.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Чаще всего они прилетают к нам 17 -19 марта. В народном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алендаре 17 марта называется Герасим – грачевник.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Есть немало поговорок, связанных с этим днём.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s://rbsmi.ru/upload/iblock/3da/3da6033a8121bbd211b72bd0ac94f3d5.jp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845233" cy="2993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 rot="745706">
            <a:off x="7318739" y="1814791"/>
            <a:ext cx="1753702" cy="103886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 Black" pitchFamily="34" charset="0"/>
              </a:rPr>
              <a:t>Увидел </a:t>
            </a:r>
            <a:r>
              <a:rPr lang="ru-RU" sz="1300" b="1" dirty="0">
                <a:solidFill>
                  <a:srgbClr val="C00000"/>
                </a:solidFill>
                <a:latin typeface="Arial Black" pitchFamily="34" charset="0"/>
              </a:rPr>
              <a:t>грача – весну встречай</a:t>
            </a:r>
            <a:endParaRPr lang="ru-RU" sz="1300" dirty="0"/>
          </a:p>
        </p:txBody>
      </p:sp>
      <p:sp>
        <p:nvSpPr>
          <p:cNvPr id="9" name="Облако 8"/>
          <p:cNvSpPr/>
          <p:nvPr/>
        </p:nvSpPr>
        <p:spPr>
          <a:xfrm rot="21107626">
            <a:off x="4889563" y="2109711"/>
            <a:ext cx="1995581" cy="117679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Arial Black" pitchFamily="34" charset="0"/>
              </a:rPr>
              <a:t>Грач зиму расклевал</a:t>
            </a:r>
            <a:endParaRPr lang="ru-RU" sz="1300" dirty="0"/>
          </a:p>
        </p:txBody>
      </p:sp>
      <p:sp>
        <p:nvSpPr>
          <p:cNvPr id="11" name="Облако 10"/>
          <p:cNvSpPr/>
          <p:nvPr/>
        </p:nvSpPr>
        <p:spPr>
          <a:xfrm rot="20957561">
            <a:off x="2695960" y="1482248"/>
            <a:ext cx="2052931" cy="101352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Arial Black" pitchFamily="34" charset="0"/>
              </a:rPr>
              <a:t>Грач на горе – весна на дворе</a:t>
            </a:r>
            <a:endParaRPr lang="ru-RU" sz="13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3" name="Облако 12"/>
          <p:cNvSpPr/>
          <p:nvPr/>
        </p:nvSpPr>
        <p:spPr>
          <a:xfrm rot="20491743">
            <a:off x="573044" y="2493829"/>
            <a:ext cx="1967440" cy="123459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200" b="1" dirty="0" smtClean="0">
                <a:solidFill>
                  <a:srgbClr val="C00000"/>
                </a:solidFill>
                <a:latin typeface="Arial Black" pitchFamily="34" charset="0"/>
              </a:rPr>
              <a:t> 17 марта – Герасим</a:t>
            </a:r>
          </a:p>
          <a:p>
            <a:pPr lvl="0"/>
            <a:r>
              <a:rPr lang="ru-RU" sz="1200" b="1" dirty="0" smtClean="0">
                <a:solidFill>
                  <a:srgbClr val="C00000"/>
                </a:solidFill>
                <a:latin typeface="Arial Black" pitchFamily="34" charset="0"/>
              </a:rPr>
              <a:t>грачей </a:t>
            </a:r>
            <a:r>
              <a:rPr lang="ru-RU" sz="1200" b="1" dirty="0">
                <a:solidFill>
                  <a:srgbClr val="C00000"/>
                </a:solidFill>
                <a:latin typeface="Arial Black" pitchFamily="34" charset="0"/>
              </a:rPr>
              <a:t>пригнал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9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80512" cy="7190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1852" b="27495"/>
          <a:stretch/>
        </p:blipFill>
        <p:spPr bwMode="auto">
          <a:xfrm>
            <a:off x="515616" y="1006174"/>
            <a:ext cx="3624336" cy="4961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11663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Загадки о птицах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3" y="3068960"/>
            <a:ext cx="2903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Он весной поёт красиво: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звонко весело  игриво!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Угадай - ка поскорей: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 за птичка?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55" y="3226805"/>
            <a:ext cx="1102993" cy="884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6546" y="4111442"/>
            <a:ext cx="129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rgbClr val="00B050"/>
                </a:solidFill>
              </a:rPr>
              <a:t>Соловей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2" y="1006174"/>
            <a:ext cx="3395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Всех перелётных птиц черней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Чистит пашню от червей,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Взад – вперёд по пашне вскачь.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 зовётся  птица..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175" y="1332541"/>
            <a:ext cx="1024683" cy="87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23166" y="2291168"/>
            <a:ext cx="92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Грач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3" y="4950461"/>
            <a:ext cx="2864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Он прилетает каждый год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Туда, где домик ждёт.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Чужие песни  петь умеет,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 всё  же голос свой имеет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54" y="5085184"/>
            <a:ext cx="1089325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44854" y="5949280"/>
            <a:ext cx="121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</a:t>
            </a:r>
            <a:r>
              <a:rPr lang="ru-RU" b="1" dirty="0" smtClean="0">
                <a:solidFill>
                  <a:srgbClr val="00B050"/>
                </a:solidFill>
              </a:rPr>
              <a:t>кворец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" y="23968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7224" y="1142984"/>
            <a:ext cx="2927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Своё гнездо он в поле вьёт,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Где тянутся растения.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Его и песня и полёт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Вошли в стихотворения!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s://c1.staticflickr.com/5/4511/37206851416_db7bda1f86_b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6000760" y="928670"/>
            <a:ext cx="221457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28662" y="3143248"/>
            <a:ext cx="2851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Прилетает к нам с теплом,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Путь проделав длинный.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Лепит домик под окном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Из травы и глины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15074" y="235743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  жаворонок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6" name="Picture 8" descr="https://allatravesti.com/storage/app/media/uploaded-files/lastochka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6072198" y="3214686"/>
            <a:ext cx="214314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357950" y="457200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  ласточка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5000636"/>
            <a:ext cx="3214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Эта птица никогда не строит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Для себя гнезда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Соседкам яйца оставляет и о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Птенцах не вспоминает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" name="Picture 2" descr="http://900igr.net/up/datas/119080/008.jpg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 l="62500" t="14103" r="4808" b="55128"/>
          <a:stretch>
            <a:fillRect/>
          </a:stretch>
        </p:blipFill>
        <p:spPr bwMode="auto">
          <a:xfrm>
            <a:off x="6143636" y="4996434"/>
            <a:ext cx="2143140" cy="129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429388" y="635795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    кукушка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 rot="20729361">
            <a:off x="187405" y="485212"/>
            <a:ext cx="2732181" cy="218217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Один замечательный русский пейзажист написал картину «Грачи прилетели».</a:t>
            </a:r>
          </a:p>
        </p:txBody>
      </p:sp>
      <p:pic>
        <p:nvPicPr>
          <p:cNvPr id="6" name="Picture 2" descr="https://cf2.ppt-online.org/files2/slide/u/UhONay4b0SsFA7dnTGL1crjXMKfxtlQoqDkgm6/slide-7.jpg"/>
          <p:cNvPicPr>
            <a:picLocks noChangeAspect="1" noChangeArrowheads="1"/>
          </p:cNvPicPr>
          <p:nvPr/>
        </p:nvPicPr>
        <p:blipFill>
          <a:blip r:embed="rId3"/>
          <a:srcRect l="10429" t="18697" r="11824" b="10126"/>
          <a:stretch>
            <a:fillRect/>
          </a:stretch>
        </p:blipFill>
        <p:spPr bwMode="auto">
          <a:xfrm>
            <a:off x="3071802" y="1357298"/>
            <a:ext cx="585791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28926" y="28572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А.С. Саврасов «Грачи прилетели»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" y="23968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ptushki.org/files/pictures/2(99)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28596" y="3000372"/>
            <a:ext cx="385765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cloud.prezentacii.org/19/02/125337/images/screen7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 l="2343" t="17066" r="54687" b="4289"/>
          <a:stretch>
            <a:fillRect/>
          </a:stretch>
        </p:blipFill>
        <p:spPr bwMode="auto">
          <a:xfrm>
            <a:off x="4500562" y="500042"/>
            <a:ext cx="4286280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лако 5"/>
          <p:cNvSpPr/>
          <p:nvPr/>
        </p:nvSpPr>
        <p:spPr>
          <a:xfrm rot="20785129">
            <a:off x="284207" y="273022"/>
            <a:ext cx="4313624" cy="275317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Грачи гнездятся колониями на высоких деревьях. Одно и тоже гнездо используется много лет, каждую весну птицы его ремонтируют и достраивают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35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489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пк1</cp:lastModifiedBy>
  <cp:revision>95</cp:revision>
  <dcterms:created xsi:type="dcterms:W3CDTF">2021-02-26T09:16:57Z</dcterms:created>
  <dcterms:modified xsi:type="dcterms:W3CDTF">2021-03-09T13:23:53Z</dcterms:modified>
</cp:coreProperties>
</file>