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280" r:id="rId3"/>
    <p:sldId id="279" r:id="rId4"/>
    <p:sldId id="283" r:id="rId5"/>
    <p:sldId id="288" r:id="rId6"/>
    <p:sldId id="287" r:id="rId7"/>
    <p:sldId id="285" r:id="rId8"/>
    <p:sldId id="263" r:id="rId9"/>
    <p:sldId id="292" r:id="rId10"/>
    <p:sldId id="29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17C3"/>
    <a:srgbClr val="3399FF"/>
    <a:srgbClr val="CCFF66"/>
    <a:srgbClr val="00FF00"/>
    <a:srgbClr val="99FF66"/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176" y="-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189131.selcdn.ru/leonardo/uploadsForSiteId/200315/content/35bd4971-964c-4b2d-9bf7-992b42e3f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cf2.ppt-online.org/files2/slide/7/7VPZhOHypXQCms5IudtnT9jo1vEB8eKY0Wix2S/slide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929"/>
            <a:ext cx="9144000" cy="6849071"/>
          </a:xfrm>
          <a:prstGeom prst="rect">
            <a:avLst/>
          </a:prstGeom>
          <a:noFill/>
        </p:spPr>
      </p:pic>
      <p:sp>
        <p:nvSpPr>
          <p:cNvPr id="47106" name="AutoShape 2" descr="Карта Щербиновского райо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619672" y="3573016"/>
            <a:ext cx="640871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Пусть самоуправленье будет верным,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Вам доверяют, ценят высоко,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наш район в отчетах будет первым,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Работается бодро и легко.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Весной пусть зеленеют насаждения,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Площадки детские появятся везде.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скажут вам с глубоким уважением: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«Такого управленья нет нигде!» 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548680"/>
            <a:ext cx="71287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Сильное местное самоуправление способно стать мощным ресурсом для пополнения и обновления кадрового потенциала страны. И конечно, мы все заинтересованы в том, чтобы через механизмы выборов во власть приходили подготовленные, целеустремлённые, профессиональные люди, готовые ответственно исполнять свои обязанности.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                                                                                                 В.В.Путин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0" descr="https://luckclub.ru/images/luckclub/2020/06/footer-b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636912"/>
            <a:ext cx="5904656" cy="7920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s://cf2.ppt-online.org/files2/slide/7/7VPZhOHypXQCms5IudtnT9jo1vEB8eKY0Wix2S/slide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929"/>
            <a:ext cx="9144000" cy="684907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39752" y="5373216"/>
            <a:ext cx="4680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«Если умы всех людей не могут быть одинаковы, то, во всяком случае, права граждан одного и того же государства должны быть одинаковы» 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ru-RU" sz="1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Цицирон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3808" y="3501008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Час информации</a:t>
            </a:r>
            <a:endParaRPr lang="ru-RU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0" descr="https://luckclub.ru/images/luckclub/2020/06/footer-b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221088"/>
            <a:ext cx="5904656" cy="10801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59632" y="1484784"/>
            <a:ext cx="6768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Поговорим о местном самоуправлении</a:t>
            </a:r>
            <a:endParaRPr lang="ru-RU" sz="4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9712" y="188640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МКУК «Детская библиотека»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Monotype Corsiva" pitchFamily="66" charset="0"/>
              </a:rPr>
              <a:t>Старощербиновского</a:t>
            </a: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 сельского поселения</a:t>
            </a:r>
            <a:endParaRPr lang="ru-RU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s://cf2.ppt-online.org/files2/slide/7/7VPZhOHypXQCms5IudtnT9jo1vEB8eKY0Wix2S/slide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929"/>
            <a:ext cx="9144000" cy="6849071"/>
          </a:xfrm>
          <a:prstGeom prst="rect">
            <a:avLst/>
          </a:prstGeom>
          <a:noFill/>
        </p:spPr>
      </p:pic>
      <p:pic>
        <p:nvPicPr>
          <p:cNvPr id="6146" name="Picture 2" descr="https://fsd.kopilkaurokov.ru/up/html/2017/10/03/k_59d3be5b63186/img_user_file_59d3be5bed9c9_15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44887" t="1375" r="1958" b="34051"/>
          <a:stretch>
            <a:fillRect/>
          </a:stretch>
        </p:blipFill>
        <p:spPr bwMode="auto">
          <a:xfrm>
            <a:off x="1979712" y="764704"/>
            <a:ext cx="2808312" cy="256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 descr="https://museum.rusdeutsch.ru/a/a1/images/expo3/3-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908720"/>
            <a:ext cx="1726272" cy="2442837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</p:pic>
      <p:sp>
        <p:nvSpPr>
          <p:cNvPr id="8" name="TextBox 7"/>
          <p:cNvSpPr txBox="1"/>
          <p:nvPr/>
        </p:nvSpPr>
        <p:spPr>
          <a:xfrm>
            <a:off x="323528" y="3933056"/>
            <a:ext cx="44644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21 апреля в 1785 году  императрицей Екатериной 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была утверждена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«Жалованная грамота городам»,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фактически положившая начало развитию российского законодательства о местном самоуправлении.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://player.myshared.ru/17/1178995/slides/slide_2.jpg"/>
          <p:cNvPicPr>
            <a:picLocks noChangeAspect="1" noChangeArrowheads="1"/>
          </p:cNvPicPr>
          <p:nvPr/>
        </p:nvPicPr>
        <p:blipFill>
          <a:blip r:embed="rId5" cstate="print"/>
          <a:srcRect l="58182" t="22164" r="13557" b="26856"/>
          <a:stretch>
            <a:fillRect/>
          </a:stretch>
        </p:blipFill>
        <p:spPr bwMode="auto">
          <a:xfrm>
            <a:off x="5796136" y="692696"/>
            <a:ext cx="2232248" cy="280407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292080" y="4077072"/>
            <a:ext cx="31683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10 июня 2012 года - указ президента России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В.В.Путина  № 805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 дне местного самоуправления»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s://cf2.ppt-online.org/files2/slide/7/7VPZhOHypXQCms5IudtnT9jo1vEB8eKY0Wix2S/slide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929"/>
            <a:ext cx="9144000" cy="684907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27584" y="4509120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Местное самоуправление – самая близкая к человеку власть. Вообще, это власть, до которой рядовой гражданин должен дотянуться рукой. Он должен совершенно точно влиять на действия этой власти и чувствовать это влияние.</a:t>
            </a:r>
          </a:p>
          <a:p>
            <a:pPr algn="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В.В.Путин.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3608" y="1052736"/>
            <a:ext cx="6912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Местное самоуправление – это форма власти, предполагающая самостоятельное решение населением (под свою ответственность) вопросов локального значения, владения, пользования и распоряжения муниципальной собственностью.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8" name="Picture 10" descr="https://luckclub.ru/images/luckclub/2020/06/footer-b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284983"/>
            <a:ext cx="5904656" cy="12241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s://cf2.ppt-online.org/files2/slide/7/7VPZhOHypXQCms5IudtnT9jo1vEB8eKY0Wix2S/slide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929"/>
            <a:ext cx="9144000" cy="684907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03648" y="692696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Органы местного самоуправления не входят в систему органов государственной власти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3717032"/>
            <a:ext cx="64807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значит, что органы местного самоуправления не могут назначаться государством, не находятся в подчинении органам государственной власти.  Органы и должностные лица самоуправления избираются местным населением, только ему подконтрольны и подотчетны.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Суть местного самоуправления – самостоятельное решение населением вопросов местного значения.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0" descr="https://luckclub.ru/images/luckclub/2020/06/footer-b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132856"/>
            <a:ext cx="5904656" cy="12961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s://cf2.ppt-online.org/files2/slide/7/7VPZhOHypXQCms5IudtnT9jo1vEB8eKY0Wix2S/slide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929"/>
            <a:ext cx="9144000" cy="684907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47664" y="476672"/>
            <a:ext cx="5472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Формы участия населения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местном самоуправлении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492896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Референдум</a:t>
            </a:r>
          </a:p>
          <a:p>
            <a:pPr algn="ctr"/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1331640" y="3068960"/>
            <a:ext cx="144016" cy="504056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95536" y="3789040"/>
            <a:ext cx="2304256" cy="2626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Форма прямого волеизъявления граждан по наиболее важным вопросам местного значения в целях принятия решений, осуществляемого посредством голосования граждан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59832" y="242088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Выборы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3707904" y="3140968"/>
            <a:ext cx="144016" cy="432048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987824" y="3789040"/>
            <a:ext cx="1584176" cy="2134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Избрание депутатов районной Думы, депутатов сельских Дум, глав сельских поселений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4048" y="2420888"/>
            <a:ext cx="3888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Другие формы прямого волеизъявления через выборные и другие органы местного самоуправления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6876256" y="3501008"/>
            <a:ext cx="144016" cy="216024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004048" y="3789040"/>
            <a:ext cx="36004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70C0"/>
                </a:solidFill>
              </a:rPr>
              <a:t>*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Правотворческая инициатива, участие в публичных слушаниях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*Участие в сходах, собраниях, конференциях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*Голосование по отзыву депутата, изменение  границ района, с/</a:t>
            </a:r>
            <a:r>
              <a:rPr lang="ru-RU" sz="1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преобразование района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*Участие в опросах</a:t>
            </a:r>
          </a:p>
          <a:p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0" descr="https://luckclub.ru/images/luckclub/2020/06/footer-b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556792"/>
            <a:ext cx="5904656" cy="792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s://cf2.ppt-online.org/files2/slide/7/7VPZhOHypXQCms5IudtnT9jo1vEB8eKY0Wix2S/slide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929"/>
            <a:ext cx="9144000" cy="6849071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2411760" y="2780928"/>
            <a:ext cx="4608512" cy="1008112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Функции органов местного самоуправления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755576" y="764704"/>
            <a:ext cx="3168352" cy="1418456"/>
          </a:xfrm>
          <a:prstGeom prst="round2DiagRect">
            <a:avLst>
              <a:gd name="adj1" fmla="val 27307"/>
              <a:gd name="adj2" fmla="val 0"/>
            </a:avLst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Обеспечение участия населения в решении местных дел, что предполагает развитие муниципальной демократии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4499992" y="764704"/>
            <a:ext cx="3888432" cy="1418456"/>
          </a:xfrm>
          <a:prstGeom prst="round2DiagRect">
            <a:avLst>
              <a:gd name="adj1" fmla="val 31062"/>
              <a:gd name="adj2" fmla="val 0"/>
            </a:avLst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Управление муниципальной собственностью, формирование, утверждение и исполнение местного бюджета, установление местных налогов и сборов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092280" y="2564904"/>
            <a:ext cx="1800200" cy="1656184"/>
          </a:xfrm>
          <a:prstGeom prst="round2DiagRect">
            <a:avLst>
              <a:gd name="adj1" fmla="val 18275"/>
              <a:gd name="adj2" fmla="val 0"/>
            </a:avLst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Охрана общественного порядка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899592" y="4725144"/>
            <a:ext cx="3384376" cy="1490464"/>
          </a:xfrm>
          <a:prstGeom prst="round2DiagRect">
            <a:avLst>
              <a:gd name="adj1" fmla="val 35727"/>
              <a:gd name="adj2" fmla="val 0"/>
            </a:avLst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Обеспечение потребностей населения в социально-культурных, коммунально-бытовых и иных услугах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5076056" y="4725144"/>
            <a:ext cx="3104728" cy="1440160"/>
          </a:xfrm>
          <a:prstGeom prst="round2DiagRect">
            <a:avLst>
              <a:gd name="adj1" fmla="val 30845"/>
              <a:gd name="adj2" fmla="val 0"/>
            </a:avLst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Обеспечение развития соответствующей территории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323528" y="2492896"/>
            <a:ext cx="2016224" cy="1656184"/>
          </a:xfrm>
          <a:prstGeom prst="round2DiagRect">
            <a:avLst>
              <a:gd name="adj1" fmla="val 16668"/>
              <a:gd name="adj2" fmla="val 0"/>
            </a:avLst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Защита интересов и прав местного самоуправления, гарантированных Конституцией РФ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3203848" y="2204864"/>
            <a:ext cx="360040" cy="6480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5508104" y="2204864"/>
            <a:ext cx="360040" cy="6480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 flipV="1">
            <a:off x="5436096" y="3789040"/>
            <a:ext cx="504056" cy="8640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3347864" y="3789040"/>
            <a:ext cx="360040" cy="8640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https://cf2.ppt-online.org/files2/slide/7/7VPZhOHypXQCms5IudtnT9jo1vEB8eKY0Wix2S/slide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4907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87624" y="476672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Структура администрации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Старощербиновского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сельского поселения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87624" y="2708920"/>
            <a:ext cx="1656184" cy="576064"/>
          </a:xfrm>
          <a:prstGeom prst="roundRect">
            <a:avLst/>
          </a:prstGeom>
          <a:ln>
            <a:solidFill>
              <a:srgbClr val="6917C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Общий отдел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843808" y="1340768"/>
            <a:ext cx="3312368" cy="1152128"/>
          </a:xfrm>
          <a:prstGeom prst="ellipse">
            <a:avLst/>
          </a:prstGeom>
          <a:ln>
            <a:solidFill>
              <a:srgbClr val="6917C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sz="1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Старощербиновского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</a:p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72200" y="2636912"/>
            <a:ext cx="2376264" cy="720080"/>
          </a:xfrm>
          <a:prstGeom prst="roundRect">
            <a:avLst/>
          </a:prstGeom>
          <a:ln>
            <a:solidFill>
              <a:srgbClr val="6917C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Организационно-правовой отдел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7744" y="4797152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27584" y="4149080"/>
            <a:ext cx="2376264" cy="936104"/>
          </a:xfrm>
          <a:prstGeom prst="roundRect">
            <a:avLst/>
          </a:prstGeom>
          <a:ln>
            <a:solidFill>
              <a:srgbClr val="6917C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Отдел жилищно-коммунального хозяйства и благоустройства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56176" y="4149080"/>
            <a:ext cx="2592288" cy="914400"/>
          </a:xfrm>
          <a:prstGeom prst="roundRect">
            <a:avLst/>
          </a:prstGeom>
          <a:ln>
            <a:solidFill>
              <a:srgbClr val="6917C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Финансово-экономический отдел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707904" y="5301208"/>
            <a:ext cx="2016224" cy="864096"/>
          </a:xfrm>
          <a:prstGeom prst="roundRect">
            <a:avLst/>
          </a:prstGeom>
          <a:ln>
            <a:solidFill>
              <a:srgbClr val="6917C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Военно-учетный стол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2195736" y="2204864"/>
            <a:ext cx="792088" cy="4320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012160" y="2132856"/>
            <a:ext cx="576064" cy="4320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292080" y="2420888"/>
            <a:ext cx="1296144" cy="16561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2483768" y="2492896"/>
            <a:ext cx="1368152" cy="15841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572000" y="2564904"/>
            <a:ext cx="72008" cy="26642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8" descr="https://zvonil.info/82697-coats/coat_b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990402" cy="1368152"/>
          </a:xfrm>
          <a:prstGeom prst="rect">
            <a:avLst/>
          </a:prstGeom>
          <a:noFill/>
        </p:spPr>
      </p:pic>
      <p:pic>
        <p:nvPicPr>
          <p:cNvPr id="2" name="Picture 2" descr="https://i.ytimg.com/vi/RzZdU5WGEBA/maxres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5229200"/>
            <a:ext cx="2766953" cy="1497906"/>
          </a:xfrm>
          <a:prstGeom prst="rect">
            <a:avLst/>
          </a:prstGeom>
          <a:noFill/>
          <a:ln>
            <a:solidFill>
              <a:srgbClr val="3399FF"/>
            </a:solidFill>
          </a:ln>
        </p:spPr>
      </p:pic>
      <p:pic>
        <p:nvPicPr>
          <p:cNvPr id="3076" name="Picture 4" descr="https://staradm.ru/sites/default/files/news2015/dsc_0174_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5229200"/>
            <a:ext cx="2736304" cy="1440160"/>
          </a:xfrm>
          <a:prstGeom prst="rect">
            <a:avLst/>
          </a:prstGeom>
          <a:noFill/>
          <a:ln>
            <a:solidFill>
              <a:srgbClr val="3399FF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cf2.ppt-online.org/files2/slide/7/7VPZhOHypXQCms5IudtnT9jo1vEB8eKY0Wix2S/slide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4907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620688"/>
            <a:ext cx="8496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Совет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Старощербиновского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</a:p>
          <a:p>
            <a:pPr algn="ctr"/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Щербиновского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четвертого созыва является представительным органом местного самоуправления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Старощербиновского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Щербиновского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района и обладает правами юридического лица.</a:t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3717032"/>
            <a:ext cx="4572000" cy="646331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Совет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Старощербиновского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Щербиновского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5896" y="2420888"/>
            <a:ext cx="2232248" cy="852964"/>
          </a:xfrm>
          <a:prstGeom prst="round2DiagRect">
            <a:avLst>
              <a:gd name="adj1" fmla="val 24271"/>
              <a:gd name="adj2" fmla="val 0"/>
            </a:avLst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6917C3"/>
                </a:solidFill>
                <a:latin typeface="Times New Roman" pitchFamily="18" charset="0"/>
                <a:cs typeface="Times New Roman" pitchFamily="18" charset="0"/>
              </a:rPr>
              <a:t>Председатель Совета </a:t>
            </a:r>
            <a:r>
              <a:rPr lang="ru-RU" sz="1400" b="1" dirty="0" err="1" smtClean="0">
                <a:solidFill>
                  <a:srgbClr val="6917C3"/>
                </a:solidFill>
                <a:latin typeface="Times New Roman" pitchFamily="18" charset="0"/>
                <a:cs typeface="Times New Roman" pitchFamily="18" charset="0"/>
              </a:rPr>
              <a:t>Старощербиновского</a:t>
            </a:r>
            <a:r>
              <a:rPr lang="ru-RU" sz="1400" b="1" dirty="0" smtClean="0">
                <a:solidFill>
                  <a:srgbClr val="6917C3"/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endParaRPr lang="ru-RU" dirty="0">
              <a:solidFill>
                <a:srgbClr val="6917C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2420888"/>
            <a:ext cx="2088232" cy="1123712"/>
          </a:xfrm>
          <a:prstGeom prst="round2DiagRect">
            <a:avLst>
              <a:gd name="adj1" fmla="val 25357"/>
              <a:gd name="adj2" fmla="val 0"/>
            </a:avLst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6917C3"/>
                </a:solidFill>
                <a:latin typeface="Times New Roman" pitchFamily="18" charset="0"/>
                <a:cs typeface="Times New Roman" pitchFamily="18" charset="0"/>
              </a:rPr>
              <a:t>Заместитель председателя Совета </a:t>
            </a:r>
            <a:r>
              <a:rPr lang="ru-RU" sz="1400" b="1" dirty="0" err="1" smtClean="0">
                <a:solidFill>
                  <a:srgbClr val="6917C3"/>
                </a:solidFill>
                <a:latin typeface="Times New Roman" pitchFamily="18" charset="0"/>
                <a:cs typeface="Times New Roman" pitchFamily="18" charset="0"/>
              </a:rPr>
              <a:t>Старощербиновского</a:t>
            </a:r>
            <a:r>
              <a:rPr lang="ru-RU" sz="1400" b="1" dirty="0" smtClean="0">
                <a:solidFill>
                  <a:srgbClr val="6917C3"/>
                </a:solidFill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r>
              <a:rPr lang="ru-RU" b="1" dirty="0" smtClean="0"/>
              <a:t> 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588224" y="2420888"/>
            <a:ext cx="2160240" cy="955000"/>
          </a:xfrm>
          <a:prstGeom prst="round2DiagRect">
            <a:avLst>
              <a:gd name="adj1" fmla="val 28700"/>
              <a:gd name="adj2" fmla="val 0"/>
            </a:avLst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6917C3"/>
                </a:solidFill>
                <a:latin typeface="Times New Roman" pitchFamily="18" charset="0"/>
                <a:cs typeface="Times New Roman" pitchFamily="18" charset="0"/>
              </a:rPr>
              <a:t>Секретарь Совета </a:t>
            </a:r>
            <a:r>
              <a:rPr lang="ru-RU" sz="1400" b="1" dirty="0" err="1" smtClean="0">
                <a:solidFill>
                  <a:srgbClr val="6917C3"/>
                </a:solidFill>
                <a:latin typeface="Times New Roman" pitchFamily="18" charset="0"/>
                <a:cs typeface="Times New Roman" pitchFamily="18" charset="0"/>
              </a:rPr>
              <a:t>Старощербиновского</a:t>
            </a:r>
            <a:r>
              <a:rPr lang="ru-RU" sz="1400" b="1" dirty="0" smtClean="0">
                <a:solidFill>
                  <a:srgbClr val="6917C3"/>
                </a:solidFill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r>
              <a:rPr lang="ru-RU" b="1" dirty="0" smtClean="0"/>
              <a:t> 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131840" y="5229200"/>
            <a:ext cx="2880320" cy="817245"/>
          </a:xfrm>
          <a:prstGeom prst="round2DiagRect">
            <a:avLst>
              <a:gd name="adj1" fmla="val 35878"/>
              <a:gd name="adj2" fmla="val 0"/>
            </a:avLst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6917C3"/>
                </a:solidFill>
                <a:latin typeface="Times New Roman" pitchFamily="18" charset="0"/>
                <a:cs typeface="Times New Roman" pitchFamily="18" charset="0"/>
              </a:rPr>
              <a:t>Постоянная комиссия по бюджету и экономическому развитию сельского поселения</a:t>
            </a:r>
            <a:endParaRPr lang="ru-RU" sz="1400" dirty="0">
              <a:solidFill>
                <a:srgbClr val="6917C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5373216"/>
            <a:ext cx="2304256" cy="902970"/>
          </a:xfrm>
          <a:prstGeom prst="round2DiagRect">
            <a:avLst>
              <a:gd name="adj1" fmla="val 31875"/>
              <a:gd name="adj2" fmla="val 0"/>
            </a:avLst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6917C3"/>
                </a:solidFill>
                <a:latin typeface="Times New Roman" pitchFamily="18" charset="0"/>
                <a:cs typeface="Times New Roman" pitchFamily="18" charset="0"/>
              </a:rPr>
              <a:t>Постоянная комиссия </a:t>
            </a:r>
          </a:p>
          <a:p>
            <a:pPr algn="ctr"/>
            <a:r>
              <a:rPr lang="ru-RU" sz="1400" b="1" dirty="0" smtClean="0">
                <a:solidFill>
                  <a:srgbClr val="6917C3"/>
                </a:solidFill>
                <a:latin typeface="Times New Roman" pitchFamily="18" charset="0"/>
                <a:cs typeface="Times New Roman" pitchFamily="18" charset="0"/>
              </a:rPr>
              <a:t>по социальным вопросам</a:t>
            </a:r>
            <a:endParaRPr lang="ru-RU" sz="1400" dirty="0">
              <a:solidFill>
                <a:srgbClr val="6917C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44208" y="5301209"/>
            <a:ext cx="2160240" cy="1038701"/>
          </a:xfrm>
          <a:prstGeom prst="round2DiagRect">
            <a:avLst>
              <a:gd name="adj1" fmla="val 50000"/>
              <a:gd name="adj2" fmla="val 0"/>
            </a:avLst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6917C3"/>
                </a:solidFill>
                <a:latin typeface="Times New Roman" pitchFamily="18" charset="0"/>
                <a:cs typeface="Times New Roman" pitchFamily="18" charset="0"/>
              </a:rPr>
              <a:t>Постоянная комиссия по законности</a:t>
            </a:r>
            <a:endParaRPr lang="ru-RU" sz="1400" dirty="0">
              <a:solidFill>
                <a:srgbClr val="6917C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2627784" y="4509120"/>
            <a:ext cx="216024" cy="7200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572000" y="4581128"/>
            <a:ext cx="0" cy="5760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156176" y="4509120"/>
            <a:ext cx="432048" cy="6480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 flipV="1">
            <a:off x="1187624" y="3573016"/>
            <a:ext cx="1080120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4" idx="3"/>
          </p:cNvCxnSpPr>
          <p:nvPr/>
        </p:nvCxnSpPr>
        <p:spPr>
          <a:xfrm flipV="1">
            <a:off x="6839744" y="3429000"/>
            <a:ext cx="1188640" cy="6111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4572000" y="3356992"/>
            <a:ext cx="0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921</TotalTime>
  <Words>536</Words>
  <Application>Microsoft Office PowerPoint</Application>
  <PresentationFormat>Экран (4:3)</PresentationFormat>
  <Paragraphs>65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Библиотекарь</cp:lastModifiedBy>
  <cp:revision>98</cp:revision>
  <dcterms:created xsi:type="dcterms:W3CDTF">2021-04-17T09:01:49Z</dcterms:created>
  <dcterms:modified xsi:type="dcterms:W3CDTF">2021-04-20T09:30:46Z</dcterms:modified>
</cp:coreProperties>
</file>