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78" r:id="rId3"/>
    <p:sldId id="282" r:id="rId4"/>
    <p:sldId id="279" r:id="rId5"/>
    <p:sldId id="274" r:id="rId6"/>
    <p:sldId id="275" r:id="rId7"/>
    <p:sldId id="283" r:id="rId8"/>
    <p:sldId id="262" r:id="rId9"/>
    <p:sldId id="284" r:id="rId10"/>
    <p:sldId id="263" r:id="rId11"/>
    <p:sldId id="264" r:id="rId12"/>
    <p:sldId id="285" r:id="rId13"/>
    <p:sldId id="265" r:id="rId14"/>
    <p:sldId id="288" r:id="rId15"/>
    <p:sldId id="266" r:id="rId16"/>
    <p:sldId id="267" r:id="rId17"/>
    <p:sldId id="286" r:id="rId18"/>
    <p:sldId id="287" r:id="rId19"/>
    <p:sldId id="289" r:id="rId20"/>
    <p:sldId id="290" r:id="rId21"/>
    <p:sldId id="291" r:id="rId22"/>
    <p:sldId id="292" r:id="rId23"/>
    <p:sldId id="293" r:id="rId24"/>
    <p:sldId id="268" r:id="rId25"/>
    <p:sldId id="272" r:id="rId26"/>
    <p:sldId id="294" r:id="rId27"/>
    <p:sldId id="295" r:id="rId28"/>
    <p:sldId id="276" r:id="rId29"/>
    <p:sldId id="273" r:id="rId30"/>
    <p:sldId id="277" r:id="rId31"/>
    <p:sldId id="296"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2094" y="-5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dirty="0"/>
          </a:p>
        </p:txBody>
      </p:sp>
      <p:sp>
        <p:nvSpPr>
          <p:cNvPr id="15" name="Дата 14"/>
          <p:cNvSpPr>
            <a:spLocks noGrp="1"/>
          </p:cNvSpPr>
          <p:nvPr>
            <p:ph type="dt" sz="half" idx="10"/>
          </p:nvPr>
        </p:nvSpPr>
        <p:spPr/>
        <p:txBody>
          <a:bodyPr/>
          <a:lstStyle/>
          <a:p>
            <a:fld id="{B4C71EC6-210F-42DE-9C53-41977AD35B3D}" type="datetimeFigureOut">
              <a:rPr lang="ru-RU" smtClean="0"/>
              <a:pPr/>
              <a:t>05.05.2020</a:t>
            </a:fld>
            <a:endParaRPr lang="ru-RU" dirty="0"/>
          </a:p>
        </p:txBody>
      </p:sp>
      <p:sp>
        <p:nvSpPr>
          <p:cNvPr id="16" name="Номер слайда 15"/>
          <p:cNvSpPr>
            <a:spLocks noGrp="1"/>
          </p:cNvSpPr>
          <p:nvPr>
            <p:ph type="sldNum" sz="quarter" idx="11"/>
          </p:nvPr>
        </p:nvSpPr>
        <p:spPr/>
        <p:txBody>
          <a:bodyPr/>
          <a:lstStyle/>
          <a:p>
            <a:fld id="{B19B0651-EE4F-4900-A07F-96A6BFA9D0F0}" type="slidenum">
              <a:rPr lang="ru-RU" smtClean="0"/>
              <a:pPr/>
              <a:t>‹#›</a:t>
            </a:fld>
            <a:endParaRPr lang="ru-RU" dirty="0"/>
          </a:p>
        </p:txBody>
      </p:sp>
      <p:sp>
        <p:nvSpPr>
          <p:cNvPr id="17" name="Нижний колонтитул 16"/>
          <p:cNvSpPr>
            <a:spLocks noGrp="1"/>
          </p:cNvSpPr>
          <p:nvPr>
            <p:ph type="ftr" sz="quarter" idx="12"/>
          </p:nvPr>
        </p:nvSpPr>
        <p:spPr/>
        <p:txBody>
          <a:bodyPr/>
          <a:lstStyle/>
          <a:p>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Объект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B4C71EC6-210F-42DE-9C53-41977AD35B3D}" type="datetimeFigureOut">
              <a:rPr lang="ru-RU" smtClean="0"/>
              <a:pPr/>
              <a:t>05.05.2020</a:t>
            </a:fld>
            <a:endParaRPr lang="ru-RU" dirty="0"/>
          </a:p>
        </p:txBody>
      </p:sp>
      <p:sp>
        <p:nvSpPr>
          <p:cNvPr id="15" name="Номер слайда 14"/>
          <p:cNvSpPr>
            <a:spLocks noGrp="1"/>
          </p:cNvSpPr>
          <p:nvPr>
            <p:ph type="sldNum" sz="quarter" idx="15"/>
          </p:nvPr>
        </p:nvSpPr>
        <p:spPr/>
        <p:txBody>
          <a:bodyPr/>
          <a:lstStyle>
            <a:lvl1pPr algn="ctr">
              <a:defRPr/>
            </a:lvl1pPr>
          </a:lstStyle>
          <a:p>
            <a:fld id="{B19B0651-EE4F-4900-A07F-96A6BFA9D0F0}" type="slidenum">
              <a:rPr lang="ru-RU" smtClean="0"/>
              <a:pPr/>
              <a:t>‹#›</a:t>
            </a:fld>
            <a:endParaRPr lang="ru-RU" dirty="0"/>
          </a:p>
        </p:txBody>
      </p:sp>
      <p:sp>
        <p:nvSpPr>
          <p:cNvPr id="16" name="Нижний колонтитул 15"/>
          <p:cNvSpPr>
            <a:spLocks noGrp="1"/>
          </p:cNvSpPr>
          <p:nvPr>
            <p:ph type="ftr" sz="quarter" idx="16"/>
          </p:nvPr>
        </p:nvSpPr>
        <p:spPr/>
        <p:txBody>
          <a:bodyPr/>
          <a:lstStyle/>
          <a:p>
            <a:endParaRPr lang="ru-RU" dirty="0"/>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B4C71EC6-210F-42DE-9C53-41977AD35B3D}" type="datetimeFigureOut">
              <a:rPr lang="ru-RU" smtClean="0"/>
              <a:pPr/>
              <a:t>05.05.2020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dirty="0"/>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B4C71EC6-210F-42DE-9C53-41977AD35B3D}" type="datetimeFigureOut">
              <a:rPr lang="ru-RU" smtClean="0"/>
              <a:pPr/>
              <a:t>05.05.2020</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dirty="0"/>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Объект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7" name="Дата 6"/>
          <p:cNvSpPr>
            <a:spLocks noGrp="1"/>
          </p:cNvSpPr>
          <p:nvPr>
            <p:ph type="dt" sz="half" idx="10"/>
          </p:nvPr>
        </p:nvSpPr>
        <p:spPr/>
        <p:txBody>
          <a:bodyPr/>
          <a:lstStyle/>
          <a:p>
            <a:fld id="{B4C71EC6-210F-42DE-9C53-41977AD35B3D}" type="datetimeFigureOut">
              <a:rPr lang="ru-RU" smtClean="0"/>
              <a:pPr/>
              <a:t>05.05.2020</a:t>
            </a:fld>
            <a:endParaRPr lang="ru-RU" dirty="0"/>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Объект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Объект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B4C71EC6-210F-42DE-9C53-41977AD35B3D}" type="datetimeFigureOut">
              <a:rPr lang="ru-RU" smtClean="0"/>
              <a:pPr/>
              <a:t>05.05.2020</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dirty="0"/>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05.05.2020</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Объект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B4C71EC6-210F-42DE-9C53-41977AD35B3D}" type="datetimeFigureOut">
              <a:rPr lang="ru-RU" smtClean="0"/>
              <a:pPr/>
              <a:t>05.05.2020</a:t>
            </a:fld>
            <a:endParaRPr lang="ru-RU" dirty="0"/>
          </a:p>
        </p:txBody>
      </p:sp>
      <p:sp>
        <p:nvSpPr>
          <p:cNvPr id="9" name="Номер слайда 8"/>
          <p:cNvSpPr>
            <a:spLocks noGrp="1"/>
          </p:cNvSpPr>
          <p:nvPr>
            <p:ph type="sldNum" sz="quarter" idx="15"/>
          </p:nvPr>
        </p:nvSpPr>
        <p:spPr/>
        <p:txBody>
          <a:bodyPr/>
          <a:lstStyle/>
          <a:p>
            <a:fld id="{B19B0651-EE4F-4900-A07F-96A6BFA9D0F0}" type="slidenum">
              <a:rPr lang="ru-RU" smtClean="0"/>
              <a:pPr/>
              <a:t>‹#›</a:t>
            </a:fld>
            <a:endParaRPr lang="ru-RU" dirty="0"/>
          </a:p>
        </p:txBody>
      </p:sp>
      <p:sp>
        <p:nvSpPr>
          <p:cNvPr id="10" name="Нижний колонтитул 9"/>
          <p:cNvSpPr>
            <a:spLocks noGrp="1"/>
          </p:cNvSpPr>
          <p:nvPr>
            <p:ph type="ftr" sz="quarter" idx="16"/>
          </p:nvPr>
        </p:nvSpPr>
        <p:spPr/>
        <p:txBody>
          <a:bodyPr/>
          <a:lstStyle/>
          <a:p>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dirty="0" smtClean="0"/>
              <a:t>Вставка рисунка</a:t>
            </a:r>
            <a:endParaRPr kumimoji="0" lang="en-US" dirty="0"/>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B4C71EC6-210F-42DE-9C53-41977AD35B3D}" type="datetimeFigureOut">
              <a:rPr lang="ru-RU" smtClean="0"/>
              <a:pPr/>
              <a:t>05.05.2020</a:t>
            </a:fld>
            <a:endParaRPr lang="ru-RU" dirty="0"/>
          </a:p>
        </p:txBody>
      </p:sp>
      <p:sp>
        <p:nvSpPr>
          <p:cNvPr id="9" name="Номер слайда 8"/>
          <p:cNvSpPr>
            <a:spLocks noGrp="1"/>
          </p:cNvSpPr>
          <p:nvPr>
            <p:ph type="sldNum" sz="quarter" idx="11"/>
          </p:nvPr>
        </p:nvSpPr>
        <p:spPr/>
        <p:txBody>
          <a:bodyPr/>
          <a:lstStyle/>
          <a:p>
            <a:fld id="{B19B0651-EE4F-4900-A07F-96A6BFA9D0F0}" type="slidenum">
              <a:rPr lang="ru-RU" smtClean="0"/>
              <a:pPr/>
              <a:t>‹#›</a:t>
            </a:fld>
            <a:endParaRPr lang="ru-RU" dirty="0"/>
          </a:p>
        </p:txBody>
      </p:sp>
      <p:sp>
        <p:nvSpPr>
          <p:cNvPr id="10" name="Нижний колонтитул 9"/>
          <p:cNvSpPr>
            <a:spLocks noGrp="1"/>
          </p:cNvSpPr>
          <p:nvPr>
            <p:ph type="ftr" sz="quarter" idx="12"/>
          </p:nvPr>
        </p:nvSpPr>
        <p:spPr/>
        <p:txBody>
          <a:bodyPr/>
          <a:lstStyle/>
          <a:p>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05.05.2020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05.05.2020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B4C71EC6-210F-42DE-9C53-41977AD35B3D}" type="datetimeFigureOut">
              <a:rPr lang="ru-RU" smtClean="0"/>
              <a:pPr/>
              <a:t>05.05.2020</a:t>
            </a:fld>
            <a:endParaRPr lang="ru-RU" dirty="0"/>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dirty="0"/>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B19B0651-EE4F-4900-A07F-96A6BFA9D0F0}" type="slidenum">
              <a:rPr lang="ru-RU" smtClean="0"/>
              <a:pPr/>
              <a:t>‹#›</a:t>
            </a:fld>
            <a:endParaRPr lang="ru-RU" dirty="0"/>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3.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3450" y="3717032"/>
            <a:ext cx="8305800" cy="1936056"/>
          </a:xfrm>
        </p:spPr>
        <p:txBody>
          <a:bodyPr/>
          <a:lstStyle/>
          <a:p>
            <a:r>
              <a:rPr lang="ru-RU" sz="8000" dirty="0" smtClean="0">
                <a:solidFill>
                  <a:srgbClr val="C00000"/>
                </a:solidFill>
              </a:rPr>
              <a:t>Щербиновские подпольщики</a:t>
            </a:r>
            <a:br>
              <a:rPr lang="ru-RU" sz="8000" dirty="0" smtClean="0">
                <a:solidFill>
                  <a:srgbClr val="C00000"/>
                </a:solidFill>
              </a:rPr>
            </a:br>
            <a:r>
              <a:rPr lang="ru-RU" sz="4000" b="1" i="1" dirty="0" smtClean="0">
                <a:solidFill>
                  <a:srgbClr val="C00000"/>
                </a:solidFill>
              </a:rPr>
              <a:t>Слайд-презентация посвященная 75-летию Победы в Великой Отечественной войне</a:t>
            </a:r>
            <a:endParaRPr lang="ru-RU" sz="4000" b="1" i="1" dirty="0">
              <a:solidFill>
                <a:srgbClr val="C00000"/>
              </a:solidFill>
            </a:endParaRPr>
          </a:p>
        </p:txBody>
      </p:sp>
      <p:pic>
        <p:nvPicPr>
          <p:cNvPr id="4" name="minusovki.mptri.net voennie_-_ot_geroev_bilih_vremen.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cstate="print"/>
          <a:stretch>
            <a:fillRect/>
          </a:stretch>
        </p:blipFill>
        <p:spPr>
          <a:xfrm>
            <a:off x="4144306" y="5805264"/>
            <a:ext cx="487363" cy="487363"/>
          </a:xfrm>
          <a:prstGeom prst="rect">
            <a:avLst/>
          </a:prstGeom>
        </p:spPr>
      </p:pic>
    </p:spTree>
    <p:extLst>
      <p:ext uri="{BB962C8B-B14F-4D97-AF65-F5344CB8AC3E}">
        <p14:creationId xmlns:p14="http://schemas.microsoft.com/office/powerpoint/2010/main" val="361292343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664" fill="hold"/>
                                        <p:tgtEl>
                                          <p:spTgt spid="4"/>
                                        </p:tgtEl>
                                      </p:cBhvr>
                                    </p:cmd>
                                  </p:childTnLst>
                                </p:cTn>
                              </p:par>
                            </p:childTnLst>
                          </p:cTn>
                        </p:par>
                      </p:childTnLst>
                    </p:cTn>
                  </p:par>
                </p:childTnLst>
              </p:cTn>
              <p:nextCondLst>
                <p:cond evt="onClick" delay="0">
                  <p:tgtEl>
                    <p:spTgt spid="4"/>
                  </p:tgtEl>
                </p:cond>
              </p:nextCondLst>
            </p:seq>
            <p:audio>
              <p:cMediaNode vol="77358">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548680"/>
            <a:ext cx="8229600" cy="5832648"/>
          </a:xfrm>
        </p:spPr>
        <p:txBody>
          <a:bodyPr>
            <a:normAutofit fontScale="85000" lnSpcReduction="20000"/>
          </a:bodyPr>
          <a:lstStyle/>
          <a:p>
            <a:pPr marL="0" indent="0" algn="just">
              <a:buNone/>
            </a:pPr>
            <a:r>
              <a:rPr lang="ru-RU" sz="3200" b="1" dirty="0" smtClean="0">
                <a:solidFill>
                  <a:srgbClr val="C00000"/>
                </a:solidFill>
                <a:latin typeface="Times New Roman" panose="02020603050405020304" pitchFamily="18" charset="0"/>
                <a:cs typeface="Times New Roman" panose="02020603050405020304" pitchFamily="18" charset="0"/>
              </a:rPr>
              <a:t>                          Дорогие друзья!</a:t>
            </a:r>
          </a:p>
          <a:p>
            <a:pPr marL="0" indent="0" algn="just">
              <a:buNone/>
            </a:pPr>
            <a:r>
              <a:rPr lang="ru-RU" sz="3200" b="1" dirty="0" smtClean="0">
                <a:solidFill>
                  <a:srgbClr val="C00000"/>
                </a:solidFill>
                <a:latin typeface="Times New Roman" panose="02020603050405020304" pitchFamily="18" charset="0"/>
                <a:cs typeface="Times New Roman" panose="02020603050405020304" pitchFamily="18" charset="0"/>
              </a:rPr>
              <a:t>    Предлагаем вашему вниманию слайд- презентацию «Щербиновские подпольщики», посвященную 75-летию Победы в Великой Отечественной войне.</a:t>
            </a:r>
          </a:p>
          <a:p>
            <a:pPr marL="0" indent="0" algn="just">
              <a:buNone/>
            </a:pPr>
            <a:r>
              <a:rPr lang="ru-RU" sz="3200" b="1" dirty="0" smtClean="0">
                <a:solidFill>
                  <a:srgbClr val="C00000"/>
                </a:solidFill>
                <a:latin typeface="Times New Roman" panose="02020603050405020304" pitchFamily="18" charset="0"/>
                <a:cs typeface="Times New Roman" panose="02020603050405020304" pitchFamily="18" charset="0"/>
              </a:rPr>
              <a:t> С </a:t>
            </a:r>
            <a:r>
              <a:rPr lang="ru-RU" sz="3200" b="1" dirty="0">
                <a:solidFill>
                  <a:srgbClr val="C00000"/>
                </a:solidFill>
                <a:latin typeface="Times New Roman" panose="02020603050405020304" pitchFamily="18" charset="0"/>
                <a:cs typeface="Times New Roman" panose="02020603050405020304" pitchFamily="18" charset="0"/>
              </a:rPr>
              <a:t>детских лет человеку близко и дорого место, где он родился, учился и сделал первые шаги в самостоятельную жизнь. </a:t>
            </a:r>
            <a:r>
              <a:rPr lang="ru-RU" sz="3200" b="1" dirty="0" smtClean="0">
                <a:solidFill>
                  <a:srgbClr val="C00000"/>
                </a:solidFill>
                <a:latin typeface="Times New Roman" panose="02020603050405020304" pitchFamily="18" charset="0"/>
                <a:cs typeface="Times New Roman" panose="02020603050405020304" pitchFamily="18" charset="0"/>
              </a:rPr>
              <a:t>Для многим из нас таким местом стал </a:t>
            </a:r>
            <a:r>
              <a:rPr lang="ru-RU" sz="3200" b="1" dirty="0">
                <a:solidFill>
                  <a:srgbClr val="C00000"/>
                </a:solidFill>
                <a:latin typeface="Times New Roman" panose="02020603050405020304" pitchFamily="18" charset="0"/>
                <a:cs typeface="Times New Roman" panose="02020603050405020304" pitchFamily="18" charset="0"/>
              </a:rPr>
              <a:t>Щербиновский </a:t>
            </a:r>
            <a:r>
              <a:rPr lang="ru-RU" sz="3200" b="1" dirty="0" smtClean="0">
                <a:solidFill>
                  <a:srgbClr val="C00000"/>
                </a:solidFill>
                <a:latin typeface="Times New Roman" panose="02020603050405020304" pitchFamily="18" charset="0"/>
                <a:cs typeface="Times New Roman" panose="02020603050405020304" pitchFamily="18" charset="0"/>
              </a:rPr>
              <a:t>район.</a:t>
            </a:r>
          </a:p>
          <a:p>
            <a:pPr marL="0" indent="0" algn="just">
              <a:buNone/>
            </a:pPr>
            <a:r>
              <a:rPr lang="ru-RU" sz="3200" b="1" dirty="0" smtClean="0">
                <a:solidFill>
                  <a:srgbClr val="C00000"/>
                </a:solidFill>
                <a:latin typeface="Times New Roman" panose="02020603050405020304" pitchFamily="18" charset="0"/>
                <a:cs typeface="Times New Roman" panose="02020603050405020304" pitchFamily="18" charset="0"/>
              </a:rPr>
              <a:t>   Богата </a:t>
            </a:r>
            <a:r>
              <a:rPr lang="ru-RU" sz="3200" b="1" dirty="0">
                <a:solidFill>
                  <a:srgbClr val="C00000"/>
                </a:solidFill>
                <a:latin typeface="Times New Roman" panose="02020603050405020304" pitchFamily="18" charset="0"/>
                <a:cs typeface="Times New Roman" panose="02020603050405020304" pitchFamily="18" charset="0"/>
              </a:rPr>
              <a:t>наша земля историческим наследием. История человечества изобилует войнами. Но </a:t>
            </a:r>
            <a:r>
              <a:rPr lang="ru-RU" sz="3200" b="1" dirty="0" smtClean="0">
                <a:solidFill>
                  <a:srgbClr val="C00000"/>
                </a:solidFill>
                <a:latin typeface="Times New Roman" panose="02020603050405020304" pitchFamily="18" charset="0"/>
                <a:cs typeface="Times New Roman" panose="02020603050405020304" pitchFamily="18" charset="0"/>
              </a:rPr>
              <a:t>войну, </a:t>
            </a:r>
            <a:r>
              <a:rPr lang="ru-RU" sz="3200" b="1" dirty="0">
                <a:solidFill>
                  <a:srgbClr val="C00000"/>
                </a:solidFill>
                <a:latin typeface="Times New Roman" panose="02020603050405020304" pitchFamily="18" charset="0"/>
                <a:cs typeface="Times New Roman" panose="02020603050405020304" pitchFamily="18" charset="0"/>
              </a:rPr>
              <a:t>подобной Второй Мировой войне, мир не знал никогда. Память о войне не стирается, не тускнеет с годами. Память героев, память сражений, солдатская память.</a:t>
            </a:r>
          </a:p>
        </p:txBody>
      </p:sp>
    </p:spTree>
    <p:extLst>
      <p:ext uri="{BB962C8B-B14F-4D97-AF65-F5344CB8AC3E}">
        <p14:creationId xmlns:p14="http://schemas.microsoft.com/office/powerpoint/2010/main" val="39380613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a:xfrm>
            <a:off x="457200" y="188640"/>
            <a:ext cx="8229600" cy="1219200"/>
          </a:xfrm>
        </p:spPr>
        <p:txBody>
          <a:bodyPr>
            <a:normAutofit/>
          </a:bodyPr>
          <a:lstStyle/>
          <a:p>
            <a:r>
              <a:rPr lang="ru-RU" sz="7200" b="1" dirty="0" smtClean="0">
                <a:solidFill>
                  <a:srgbClr val="FF0000"/>
                </a:solidFill>
              </a:rPr>
              <a:t>22 июня 1941 года</a:t>
            </a:r>
            <a:endParaRPr lang="ru-RU" sz="7200" b="1" dirty="0">
              <a:solidFill>
                <a:srgbClr val="FF0000"/>
              </a:solidFill>
            </a:endParaRPr>
          </a:p>
        </p:txBody>
      </p:sp>
      <p:pic>
        <p:nvPicPr>
          <p:cNvPr id="6146" name="Picture 2" descr="D:\рыыба\Images\ВОВ\L esercito tedesco in 500 scatti\044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56792"/>
            <a:ext cx="9144000" cy="5301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358408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07504" y="260648"/>
            <a:ext cx="8784976" cy="6597352"/>
          </a:xfrm>
        </p:spPr>
        <p:txBody>
          <a:bodyPr>
            <a:normAutofit fontScale="92500" lnSpcReduction="20000"/>
          </a:bodyPr>
          <a:lstStyle/>
          <a:p>
            <a:pPr marL="0" indent="0" algn="just">
              <a:buNone/>
            </a:pPr>
            <a:r>
              <a:rPr lang="ru-RU" b="1" dirty="0" smtClean="0">
                <a:solidFill>
                  <a:srgbClr val="C00000"/>
                </a:solidFill>
                <a:latin typeface="Times New Roman" panose="02020603050405020304" pitchFamily="18" charset="0"/>
                <a:cs typeface="Times New Roman" panose="02020603050405020304" pitchFamily="18" charset="0"/>
              </a:rPr>
              <a:t>     Душным </a:t>
            </a:r>
            <a:r>
              <a:rPr lang="ru-RU" b="1" dirty="0">
                <a:solidFill>
                  <a:srgbClr val="C00000"/>
                </a:solidFill>
                <a:latin typeface="Times New Roman" panose="02020603050405020304" pitchFamily="18" charset="0"/>
                <a:cs typeface="Times New Roman" panose="02020603050405020304" pitchFamily="18" charset="0"/>
              </a:rPr>
              <a:t>днем 6 августа 1942 года немецкие войска подходили к станице. Как только послышались автоматные и пулеметные очереди, на территории бывших складов колхоза имени «ОГПУ» начали рваться снаряды, мины, бомбы. Это бойцы народного ополчения, отступая, взорвали склады боеприпасов. А сутками раньше были взорваны элеватор, электростанция, железнодорожные пути. Ничто не должно было достаться ненавистному врагу. Так начались черные дни фашистской оккупации.</a:t>
            </a:r>
          </a:p>
          <a:p>
            <a:pPr marL="0" indent="0" algn="just">
              <a:buNone/>
            </a:pPr>
            <a:r>
              <a:rPr lang="ru-RU" b="1" dirty="0" smtClean="0">
                <a:solidFill>
                  <a:srgbClr val="C00000"/>
                </a:solidFill>
                <a:latin typeface="Times New Roman" panose="02020603050405020304" pitchFamily="18" charset="0"/>
                <a:cs typeface="Times New Roman" panose="02020603050405020304" pitchFamily="18" charset="0"/>
              </a:rPr>
              <a:t>     </a:t>
            </a:r>
            <a:r>
              <a:rPr lang="ru-RU" b="1" dirty="0">
                <a:solidFill>
                  <a:srgbClr val="C00000"/>
                </a:solidFill>
                <a:latin typeface="Times New Roman" panose="02020603050405020304" pitchFamily="18" charset="0"/>
                <a:cs typeface="Times New Roman" panose="02020603050405020304" pitchFamily="18" charset="0"/>
              </a:rPr>
              <a:t>Наш район был о</a:t>
            </a:r>
            <a:r>
              <a:rPr lang="ru-RU" b="1" dirty="0" smtClean="0">
                <a:solidFill>
                  <a:srgbClr val="C00000"/>
                </a:solidFill>
                <a:latin typeface="Times New Roman" panose="02020603050405020304" pitchFamily="18" charset="0"/>
                <a:cs typeface="Times New Roman" panose="02020603050405020304" pitchFamily="18" charset="0"/>
              </a:rPr>
              <a:t>ккупирован </a:t>
            </a:r>
            <a:r>
              <a:rPr lang="ru-RU" b="1" dirty="0">
                <a:solidFill>
                  <a:srgbClr val="C00000"/>
                </a:solidFill>
                <a:latin typeface="Times New Roman" panose="02020603050405020304" pitchFamily="18" charset="0"/>
                <a:cs typeface="Times New Roman" panose="02020603050405020304" pitchFamily="18" charset="0"/>
              </a:rPr>
              <a:t>захватчиками с августа 1942 года по 6 февраля 1943 года. Как саранча они налетели на нашу землю… Полностью </a:t>
            </a:r>
            <a:r>
              <a:rPr lang="ru-RU" b="1" dirty="0" smtClean="0">
                <a:solidFill>
                  <a:srgbClr val="C00000"/>
                </a:solidFill>
                <a:latin typeface="Times New Roman" panose="02020603050405020304" pitchFamily="18" charset="0"/>
                <a:cs typeface="Times New Roman" panose="02020603050405020304" pitchFamily="18" charset="0"/>
              </a:rPr>
              <a:t>разграбили </a:t>
            </a:r>
            <a:r>
              <a:rPr lang="ru-RU" b="1" dirty="0">
                <a:solidFill>
                  <a:srgbClr val="C00000"/>
                </a:solidFill>
                <a:latin typeface="Times New Roman" panose="02020603050405020304" pitchFamily="18" charset="0"/>
                <a:cs typeface="Times New Roman" panose="02020603050405020304" pitchFamily="18" charset="0"/>
              </a:rPr>
              <a:t>имущество колхозов, угнали скот и увезли хлеб, жгли, грабили и убивали. На землях нынешних колхозов «Знамя Ленина» и «Фрунзе» было расположено 9 мелких хозяйств. Причинённый им ущерб исчисляется более 18 миллиардов рублей. Почти на 20 миллионов рублей зерна и </a:t>
            </a:r>
            <a:r>
              <a:rPr lang="ru-RU" b="1" dirty="0" smtClean="0">
                <a:solidFill>
                  <a:srgbClr val="C00000"/>
                </a:solidFill>
                <a:latin typeface="Times New Roman" panose="02020603050405020304" pitchFamily="18" charset="0"/>
                <a:cs typeface="Times New Roman" panose="02020603050405020304" pitchFamily="18" charset="0"/>
              </a:rPr>
              <a:t>масленичных </a:t>
            </a:r>
            <a:r>
              <a:rPr lang="ru-RU" b="1" dirty="0">
                <a:solidFill>
                  <a:srgbClr val="C00000"/>
                </a:solidFill>
                <a:latin typeface="Times New Roman" panose="02020603050405020304" pitchFamily="18" charset="0"/>
                <a:cs typeface="Times New Roman" panose="02020603050405020304" pitchFamily="18" charset="0"/>
              </a:rPr>
              <a:t>культур было вывезено с хлебоприёмного пункта. Как бы </a:t>
            </a:r>
            <a:r>
              <a:rPr lang="ru-RU" b="1" dirty="0" smtClean="0">
                <a:solidFill>
                  <a:srgbClr val="C00000"/>
                </a:solidFill>
                <a:latin typeface="Times New Roman" panose="02020603050405020304" pitchFamily="18" charset="0"/>
                <a:cs typeface="Times New Roman" panose="02020603050405020304" pitchFamily="18" charset="0"/>
              </a:rPr>
              <a:t>небыли </a:t>
            </a:r>
            <a:r>
              <a:rPr lang="ru-RU" b="1" dirty="0">
                <a:solidFill>
                  <a:srgbClr val="C00000"/>
                </a:solidFill>
                <a:latin typeface="Times New Roman" panose="02020603050405020304" pitchFamily="18" charset="0"/>
                <a:cs typeface="Times New Roman" panose="02020603050405020304" pitchFamily="18" charset="0"/>
              </a:rPr>
              <a:t>велики материальные потери, они ничто по сравнению с гибелью наших станичников.</a:t>
            </a:r>
          </a:p>
          <a:p>
            <a:endParaRPr lang="ru-RU" dirty="0">
              <a:solidFill>
                <a:srgbClr val="C00000"/>
              </a:solidFill>
            </a:endParaRPr>
          </a:p>
        </p:txBody>
      </p:sp>
    </p:spTree>
    <p:extLst>
      <p:ext uri="{BB962C8B-B14F-4D97-AF65-F5344CB8AC3E}">
        <p14:creationId xmlns:p14="http://schemas.microsoft.com/office/powerpoint/2010/main" val="1584186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dirty="0"/>
          </a:p>
        </p:txBody>
      </p:sp>
      <p:pic>
        <p:nvPicPr>
          <p:cNvPr id="1026" name="Picture 2" descr="C:\Users\Библиотека\Desktop\1942.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857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a:bodyPr>
          <a:lstStyle/>
          <a:p>
            <a:r>
              <a:rPr lang="ru-RU" sz="4800" dirty="0" smtClean="0">
                <a:solidFill>
                  <a:srgbClr val="FF0000"/>
                </a:solidFill>
              </a:rPr>
              <a:t>Здание разрушенного вокзала</a:t>
            </a:r>
            <a:endParaRPr lang="ru-RU" sz="4800" dirty="0">
              <a:solidFill>
                <a:srgbClr val="FF0000"/>
              </a:solidFill>
            </a:endParaRPr>
          </a:p>
        </p:txBody>
      </p:sp>
      <p:pic>
        <p:nvPicPr>
          <p:cNvPr id="2050" name="Picture 2" descr="C:\Users\Библиотека\Desktop\foto_3.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1412776"/>
            <a:ext cx="8892480"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5685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57200" y="260648"/>
            <a:ext cx="8229600" cy="5835352"/>
          </a:xfrm>
        </p:spPr>
        <p:txBody>
          <a:bodyPr>
            <a:normAutofit lnSpcReduction="10000"/>
          </a:bodyPr>
          <a:lstStyle/>
          <a:p>
            <a:pPr marL="0" indent="0" algn="just">
              <a:buNone/>
            </a:pPr>
            <a:r>
              <a:rPr lang="ru-RU" sz="2400" b="1" dirty="0" smtClean="0">
                <a:solidFill>
                  <a:srgbClr val="C00000"/>
                </a:solidFill>
                <a:latin typeface="Times New Roman" panose="02020603050405020304" pitchFamily="18" charset="0"/>
                <a:cs typeface="Times New Roman" panose="02020603050405020304" pitchFamily="18" charset="0"/>
              </a:rPr>
              <a:t>    </a:t>
            </a:r>
            <a:r>
              <a:rPr lang="ru-RU" b="1" dirty="0" smtClean="0">
                <a:solidFill>
                  <a:srgbClr val="C00000"/>
                </a:solidFill>
                <a:latin typeface="Times New Roman" panose="02020603050405020304" pitchFamily="18" charset="0"/>
                <a:cs typeface="Times New Roman" panose="02020603050405020304" pitchFamily="18" charset="0"/>
              </a:rPr>
              <a:t>В конце сентября, пришло указание крайкома партии направить в свои районы группы партизан для разведки. В Щербиновский район была подобрана группа в следующем составе : А.А. Герман - командир группы, Е. М. Вишнякова - партгрупорг, Евтихий Наконечный и его 16 – летний сын Володя, и др., всего 12 человек. Из Варениковского отряда в назначенном месте двинулись партизаны в сторону реки Кубань. </a:t>
            </a:r>
          </a:p>
          <a:p>
            <a:pPr marL="0" indent="0" algn="just">
              <a:buNone/>
            </a:pPr>
            <a:r>
              <a:rPr lang="ru-RU" b="1" dirty="0" smtClean="0">
                <a:solidFill>
                  <a:srgbClr val="C00000"/>
                </a:solidFill>
                <a:latin typeface="Times New Roman" panose="02020603050405020304" pitchFamily="18" charset="0"/>
                <a:cs typeface="Times New Roman" panose="02020603050405020304" pitchFamily="18" charset="0"/>
              </a:rPr>
              <a:t>      Шли по равнинной местности, в основном по ночам, ориентируясь по звёздам. Несколько  раз разведчики вступали в бой с противником, теряя товарищей. Ослабленные</a:t>
            </a:r>
            <a:r>
              <a:rPr lang="ru-RU" b="1" dirty="0">
                <a:solidFill>
                  <a:srgbClr val="C00000"/>
                </a:solidFill>
                <a:latin typeface="Times New Roman" panose="02020603050405020304" pitchFamily="18" charset="0"/>
                <a:cs typeface="Times New Roman" panose="02020603050405020304" pitchFamily="18" charset="0"/>
              </a:rPr>
              <a:t>, голодные, пришли в станицу </a:t>
            </a:r>
            <a:r>
              <a:rPr lang="ru-RU" b="1" dirty="0" smtClean="0">
                <a:solidFill>
                  <a:srgbClr val="C00000"/>
                </a:solidFill>
                <a:latin typeface="Times New Roman" panose="02020603050405020304" pitchFamily="18" charset="0"/>
                <a:cs typeface="Times New Roman" panose="02020603050405020304" pitchFamily="18" charset="0"/>
              </a:rPr>
              <a:t>Старощербиновскую</a:t>
            </a:r>
            <a:r>
              <a:rPr lang="ru-RU" b="1" dirty="0">
                <a:solidFill>
                  <a:srgbClr val="C00000"/>
                </a:solidFill>
                <a:latin typeface="Times New Roman" panose="02020603050405020304" pitchFamily="18" charset="0"/>
                <a:cs typeface="Times New Roman" panose="02020603050405020304" pitchFamily="18" charset="0"/>
              </a:rPr>
              <a:t>, в количестве 6 </a:t>
            </a:r>
            <a:r>
              <a:rPr lang="ru-RU" b="1" dirty="0" smtClean="0">
                <a:solidFill>
                  <a:srgbClr val="C00000"/>
                </a:solidFill>
                <a:latin typeface="Times New Roman" panose="02020603050405020304" pitchFamily="18" charset="0"/>
                <a:cs typeface="Times New Roman" panose="02020603050405020304" pitchFamily="18" charset="0"/>
              </a:rPr>
              <a:t>человек.</a:t>
            </a:r>
          </a:p>
          <a:p>
            <a:pPr marL="0" indent="0" algn="just">
              <a:buNone/>
            </a:pPr>
            <a:endParaRPr lang="ru-RU"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37838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745392" y="457200"/>
            <a:ext cx="3941408" cy="3115816"/>
          </a:xfrm>
        </p:spPr>
        <p:txBody>
          <a:bodyPr>
            <a:noAutofit/>
          </a:bodyPr>
          <a:lstStyle/>
          <a:p>
            <a:pPr algn="ctr"/>
            <a:r>
              <a:rPr lang="ru-RU" sz="2800" dirty="0" smtClean="0"/>
              <a:t/>
            </a:r>
            <a:br>
              <a:rPr lang="ru-RU" sz="2800" dirty="0" smtClean="0"/>
            </a:br>
            <a:r>
              <a:rPr lang="ru-RU" sz="2800" dirty="0"/>
              <a:t/>
            </a:r>
            <a:br>
              <a:rPr lang="ru-RU" sz="2800" dirty="0"/>
            </a:br>
            <a:r>
              <a:rPr lang="ru-RU" sz="2800" dirty="0" smtClean="0"/>
              <a:t/>
            </a:r>
            <a:br>
              <a:rPr lang="ru-RU" sz="2800" dirty="0" smtClean="0"/>
            </a:br>
            <a:r>
              <a:rPr lang="ru-RU" sz="2800" dirty="0"/>
              <a:t/>
            </a:r>
            <a:br>
              <a:rPr lang="ru-RU" sz="2800" dirty="0"/>
            </a:br>
            <a:r>
              <a:rPr lang="ru-RU" sz="2800" dirty="0" smtClean="0">
                <a:solidFill>
                  <a:srgbClr val="FF0000"/>
                </a:solidFill>
              </a:rPr>
              <a:t>Руководителем </a:t>
            </a:r>
            <a:r>
              <a:rPr lang="ru-RU" sz="2800" dirty="0">
                <a:solidFill>
                  <a:srgbClr val="FF0000"/>
                </a:solidFill>
              </a:rPr>
              <a:t>группы был Герман Анатолий Афанасьевич – начальник Щербиновского </a:t>
            </a:r>
            <a:r>
              <a:rPr lang="ru-RU" sz="2800" dirty="0" smtClean="0">
                <a:solidFill>
                  <a:srgbClr val="FF0000"/>
                </a:solidFill>
              </a:rPr>
              <a:t>НКВД</a:t>
            </a:r>
            <a:r>
              <a:rPr lang="ru-RU" sz="2800" dirty="0" smtClean="0"/>
              <a:t>.</a:t>
            </a:r>
            <a:endParaRPr lang="ru-RU" sz="2800" dirty="0"/>
          </a:p>
        </p:txBody>
      </p:sp>
      <p:sp>
        <p:nvSpPr>
          <p:cNvPr id="3" name="Рисунок 2"/>
          <p:cNvSpPr>
            <a:spLocks noGrp="1"/>
          </p:cNvSpPr>
          <p:nvPr>
            <p:ph type="pic" idx="1"/>
          </p:nvPr>
        </p:nvSpPr>
        <p:spPr>
          <a:xfrm>
            <a:off x="457200" y="457200"/>
            <a:ext cx="4321360" cy="5562600"/>
          </a:xfrm>
        </p:spPr>
      </p:sp>
      <p:pic>
        <p:nvPicPr>
          <p:cNvPr id="8194" name="Picture 2" descr="C:\Users\1\Desktop\война в Щербиноском районе\2004_12_24\Аркадий Гришко.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2368" y="234482"/>
            <a:ext cx="4383024" cy="6379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42790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152400"/>
            <a:ext cx="8229600" cy="5724872"/>
          </a:xfrm>
        </p:spPr>
        <p:txBody>
          <a:bodyPr>
            <a:normAutofit/>
          </a:bodyPr>
          <a:lstStyle/>
          <a:p>
            <a:r>
              <a:rPr lang="ru-RU" sz="2800" dirty="0" smtClean="0">
                <a:effectLst/>
              </a:rPr>
              <a:t>.</a:t>
            </a:r>
            <a:endParaRPr lang="ru-RU" sz="2800" dirty="0">
              <a:effectLst/>
            </a:endParaRPr>
          </a:p>
        </p:txBody>
      </p:sp>
      <p:sp>
        <p:nvSpPr>
          <p:cNvPr id="6" name="Прямоугольник 5"/>
          <p:cNvSpPr/>
          <p:nvPr/>
        </p:nvSpPr>
        <p:spPr>
          <a:xfrm>
            <a:off x="107504" y="197346"/>
            <a:ext cx="8928992" cy="6370975"/>
          </a:xfrm>
          <a:prstGeom prst="rect">
            <a:avLst/>
          </a:prstGeom>
        </p:spPr>
        <p:txBody>
          <a:bodyPr wrap="square">
            <a:spAutoFit/>
          </a:bodyPr>
          <a:lstStyle/>
          <a:p>
            <a:pPr algn="just"/>
            <a:r>
              <a:rPr lang="ru-RU" sz="2400" b="1" dirty="0" smtClean="0">
                <a:solidFill>
                  <a:srgbClr val="C00000"/>
                </a:solidFill>
              </a:rPr>
              <a:t>    Вот </a:t>
            </a:r>
            <a:r>
              <a:rPr lang="ru-RU" sz="2400" b="1" dirty="0">
                <a:solidFill>
                  <a:srgbClr val="C00000"/>
                </a:solidFill>
              </a:rPr>
              <a:t>всего лишь краткие штрихи его биографии. Родился он в семье железнодорожника, на Кубани. После окончания семилетки поступил работать учеником электромонтёра, переехав в город Донецк. Но позже, юноша уезжает на строительство молодого города Комсомольска – на – Амуре. Затем служба в армии, возвращение на Кубань. Всюду парень показывает образцы добросовестного отношения к выполнению своих обязанностей. Комсомол направил А. Германа в органы государственной безопасности. И здесь, с первых дней он обращает на себя внимание. «Способный работник, с перспективой роста… К чекистской работе проявляет большой интерес, стремится её освоить. Дисциплинирован, исполнителен, энергичен, скромен, вдумчив». В сентябре 1941 года его назначают начальником Щербиновского районного отделения НКВД. </a:t>
            </a:r>
          </a:p>
        </p:txBody>
      </p:sp>
    </p:spTree>
    <p:extLst>
      <p:ext uri="{BB962C8B-B14F-4D97-AF65-F5344CB8AC3E}">
        <p14:creationId xmlns:p14="http://schemas.microsoft.com/office/powerpoint/2010/main" val="342135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4572000" y="344881"/>
            <a:ext cx="4114800" cy="5674919"/>
          </a:xfrm>
        </p:spPr>
        <p:txBody>
          <a:bodyPr>
            <a:normAutofit fontScale="55000" lnSpcReduction="20000"/>
          </a:bodyPr>
          <a:lstStyle/>
          <a:p>
            <a:endParaRPr lang="ru-RU" sz="3600" b="1" dirty="0" smtClean="0"/>
          </a:p>
          <a:p>
            <a:endParaRPr lang="ru-RU" sz="3600" b="1" dirty="0"/>
          </a:p>
          <a:p>
            <a:endParaRPr lang="ru-RU" sz="3600" b="1" dirty="0" smtClean="0"/>
          </a:p>
          <a:p>
            <a:endParaRPr lang="ru-RU" sz="3600" b="1" dirty="0"/>
          </a:p>
          <a:p>
            <a:r>
              <a:rPr lang="ru-RU" sz="5100" b="1" dirty="0" smtClean="0">
                <a:solidFill>
                  <a:srgbClr val="FF0000"/>
                </a:solidFill>
              </a:rPr>
              <a:t>Е. А. Наконечный- до войны работал редактором газеты «За большевистские колхозы» в станице Старощербиновской</a:t>
            </a:r>
            <a:endParaRPr lang="ru-RU" sz="5100" b="1" dirty="0">
              <a:solidFill>
                <a:srgbClr val="FF0000"/>
              </a:solidFill>
            </a:endParaRPr>
          </a:p>
        </p:txBody>
      </p:sp>
      <p:sp>
        <p:nvSpPr>
          <p:cNvPr id="5" name="Рисунок 4"/>
          <p:cNvSpPr>
            <a:spLocks noGrp="1"/>
          </p:cNvSpPr>
          <p:nvPr>
            <p:ph type="pic" idx="1"/>
          </p:nvPr>
        </p:nvSpPr>
        <p:spPr>
          <a:xfrm>
            <a:off x="457200" y="457200"/>
            <a:ext cx="4114800" cy="5562600"/>
          </a:xfrm>
        </p:spPr>
      </p:sp>
      <p:pic>
        <p:nvPicPr>
          <p:cNvPr id="9220" name="Picture 4" descr="C:\Users\1\Desktop\война в Щербиноском районе\2004_12_24\Е.А. Наконечный_00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44881"/>
            <a:ext cx="4104456" cy="6121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868478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5508105" y="1600200"/>
            <a:ext cx="3178696" cy="4419600"/>
          </a:xfrm>
        </p:spPr>
        <p:txBody>
          <a:bodyPr>
            <a:normAutofit lnSpcReduction="10000"/>
          </a:bodyPr>
          <a:lstStyle/>
          <a:p>
            <a:endParaRPr lang="ru-RU" dirty="0" smtClean="0"/>
          </a:p>
          <a:p>
            <a:endParaRPr lang="ru-RU" dirty="0"/>
          </a:p>
          <a:p>
            <a:endParaRPr lang="ru-RU" dirty="0" smtClean="0"/>
          </a:p>
          <a:p>
            <a:endParaRPr lang="ru-RU" dirty="0"/>
          </a:p>
          <a:p>
            <a:endParaRPr lang="ru-RU" dirty="0" smtClean="0"/>
          </a:p>
          <a:p>
            <a:endParaRPr lang="ru-RU" dirty="0"/>
          </a:p>
          <a:p>
            <a:r>
              <a:rPr lang="ru-RU" sz="3600" b="1" dirty="0" smtClean="0">
                <a:solidFill>
                  <a:srgbClr val="FF0000"/>
                </a:solidFill>
              </a:rPr>
              <a:t>Наконечная Нина</a:t>
            </a:r>
            <a:endParaRPr lang="ru-RU" sz="3600" b="1" dirty="0">
              <a:solidFill>
                <a:srgbClr val="FF0000"/>
              </a:solidFill>
            </a:endParaRPr>
          </a:p>
        </p:txBody>
      </p:sp>
      <p:pic>
        <p:nvPicPr>
          <p:cNvPr id="1026" name="Picture 2" descr="C:\Users\1\Desktop\война в Щербиноском районе\наконечная.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27709"/>
            <a:ext cx="5508103" cy="6830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3932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152400"/>
            <a:ext cx="8229600" cy="6156920"/>
          </a:xfrm>
        </p:spPr>
        <p:txBody>
          <a:bodyPr>
            <a:normAutofit/>
          </a:bodyPr>
          <a:lstStyle/>
          <a:p>
            <a:pPr algn="just"/>
            <a:r>
              <a:rPr lang="ru-RU" sz="3200" b="1" dirty="0" smtClean="0">
                <a:solidFill>
                  <a:srgbClr val="C00000"/>
                </a:solidFill>
                <a:effectLst/>
                <a:latin typeface="Times New Roman" panose="02020603050405020304" pitchFamily="18" charset="0"/>
                <a:cs typeface="Times New Roman" panose="02020603050405020304" pitchFamily="18" charset="0"/>
              </a:rPr>
              <a:t>     Когда </a:t>
            </a:r>
            <a:r>
              <a:rPr lang="ru-RU" sz="3200" b="1" dirty="0">
                <a:solidFill>
                  <a:srgbClr val="C00000"/>
                </a:solidFill>
                <a:effectLst/>
                <a:latin typeface="Times New Roman" panose="02020603050405020304" pitchFamily="18" charset="0"/>
                <a:cs typeface="Times New Roman" panose="02020603050405020304" pitchFamily="18" charset="0"/>
              </a:rPr>
              <a:t>группа партизан, возглавляемая А. Германом, прибыла в Щербиновский район, она начала устанавливать связи с местными патриотами. Предстояло установить связь с </a:t>
            </a:r>
            <a:r>
              <a:rPr lang="ru-RU" sz="3200" b="1" dirty="0" smtClean="0">
                <a:solidFill>
                  <a:srgbClr val="C00000"/>
                </a:solidFill>
                <a:effectLst/>
                <a:latin typeface="Times New Roman" panose="02020603050405020304" pitchFamily="18" charset="0"/>
                <a:cs typeface="Times New Roman" panose="02020603050405020304" pitchFamily="18" charset="0"/>
              </a:rPr>
              <a:t>разведгруппой </a:t>
            </a:r>
            <a:r>
              <a:rPr lang="ru-RU" sz="3200" b="1" dirty="0">
                <a:solidFill>
                  <a:srgbClr val="C00000"/>
                </a:solidFill>
                <a:effectLst/>
                <a:latin typeface="Times New Roman" panose="02020603050405020304" pitchFamily="18" charset="0"/>
                <a:cs typeface="Times New Roman" panose="02020603050405020304" pitchFamily="18" charset="0"/>
              </a:rPr>
              <a:t>П.Шумского, в которую входили учительница Екатерина Ивановна Гришко, её сыновья Аркадий и Геннадий. </a:t>
            </a:r>
            <a:r>
              <a:rPr lang="ru-RU" sz="3200" b="1" dirty="0" smtClean="0">
                <a:solidFill>
                  <a:srgbClr val="C00000"/>
                </a:solidFill>
                <a:effectLst/>
                <a:latin typeface="Times New Roman" panose="02020603050405020304" pitchFamily="18" charset="0"/>
                <a:cs typeface="Times New Roman" panose="02020603050405020304" pitchFamily="18" charset="0"/>
              </a:rPr>
              <a:t>            Квартира </a:t>
            </a:r>
            <a:r>
              <a:rPr lang="ru-RU" sz="3200" b="1" dirty="0">
                <a:solidFill>
                  <a:srgbClr val="C00000"/>
                </a:solidFill>
                <a:effectLst/>
                <a:latin typeface="Times New Roman" panose="02020603050405020304" pitchFamily="18" charset="0"/>
                <a:cs typeface="Times New Roman" panose="02020603050405020304" pitchFamily="18" charset="0"/>
              </a:rPr>
              <a:t>Гришко стала центром подпольной работы</a:t>
            </a:r>
            <a:r>
              <a:rPr lang="ru-RU" sz="3200" b="1" dirty="0" smtClean="0">
                <a:solidFill>
                  <a:srgbClr val="C00000"/>
                </a:solidFill>
                <a:effectLst/>
                <a:latin typeface="Times New Roman" panose="02020603050405020304" pitchFamily="18" charset="0"/>
                <a:cs typeface="Times New Roman" panose="02020603050405020304" pitchFamily="18" charset="0"/>
              </a:rPr>
              <a:t>..</a:t>
            </a:r>
            <a:r>
              <a:rPr lang="ru-RU" sz="3200" b="1" dirty="0">
                <a:solidFill>
                  <a:srgbClr val="C00000"/>
                </a:solidFill>
                <a:effectLst/>
                <a:latin typeface="Times New Roman" panose="02020603050405020304" pitchFamily="18" charset="0"/>
                <a:cs typeface="Times New Roman" panose="02020603050405020304" pitchFamily="18" charset="0"/>
              </a:rPr>
              <a:t/>
            </a:r>
            <a:br>
              <a:rPr lang="ru-RU" sz="3200" b="1" dirty="0">
                <a:solidFill>
                  <a:srgbClr val="C00000"/>
                </a:solidFill>
                <a:effectLst/>
                <a:latin typeface="Times New Roman" panose="02020603050405020304" pitchFamily="18" charset="0"/>
                <a:cs typeface="Times New Roman" panose="02020603050405020304" pitchFamily="18" charset="0"/>
              </a:rPr>
            </a:br>
            <a:endParaRPr lang="ru-RU" sz="32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71397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5724128" y="1600200"/>
            <a:ext cx="2962672" cy="4419600"/>
          </a:xfrm>
        </p:spPr>
        <p:txBody>
          <a:bodyPr>
            <a:normAutofit lnSpcReduction="10000"/>
          </a:bodyPr>
          <a:lstStyle/>
          <a:p>
            <a:endParaRPr lang="ru-RU" sz="4000" dirty="0" smtClean="0"/>
          </a:p>
          <a:p>
            <a:endParaRPr lang="ru-RU" sz="4000" dirty="0"/>
          </a:p>
          <a:p>
            <a:r>
              <a:rPr lang="ru-RU" sz="4000" b="1" dirty="0" smtClean="0">
                <a:solidFill>
                  <a:srgbClr val="FF0000"/>
                </a:solidFill>
              </a:rPr>
              <a:t>Екатерина </a:t>
            </a:r>
          </a:p>
          <a:p>
            <a:r>
              <a:rPr lang="ru-RU" sz="4000" b="1" dirty="0" smtClean="0">
                <a:solidFill>
                  <a:srgbClr val="FF0000"/>
                </a:solidFill>
              </a:rPr>
              <a:t>Ивановна </a:t>
            </a:r>
          </a:p>
          <a:p>
            <a:r>
              <a:rPr lang="ru-RU" sz="4000" b="1" dirty="0" smtClean="0">
                <a:solidFill>
                  <a:srgbClr val="FF0000"/>
                </a:solidFill>
              </a:rPr>
              <a:t>Гришко</a:t>
            </a:r>
            <a:endParaRPr lang="ru-RU" sz="4000" b="1" dirty="0">
              <a:solidFill>
                <a:srgbClr val="FF0000"/>
              </a:solidFill>
            </a:endParaRPr>
          </a:p>
        </p:txBody>
      </p:sp>
      <p:pic>
        <p:nvPicPr>
          <p:cNvPr id="2050" name="Picture 2" descr="C:\Users\1\Desktop\война в Щербиноском районе\452354235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478"/>
            <a:ext cx="5508104" cy="6887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29499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152400"/>
            <a:ext cx="8229600" cy="5004792"/>
          </a:xfrm>
        </p:spPr>
        <p:txBody>
          <a:bodyPr>
            <a:normAutofit fontScale="90000"/>
          </a:bodyPr>
          <a:lstStyle/>
          <a:p>
            <a:pPr algn="just"/>
            <a:r>
              <a:rPr lang="ru-RU" sz="2800" b="1" dirty="0">
                <a:solidFill>
                  <a:srgbClr val="C00000"/>
                </a:solidFill>
                <a:effectLst/>
              </a:rPr>
              <a:t>Екатерина Ивановна Гришко </a:t>
            </a:r>
            <a:r>
              <a:rPr lang="ru-RU" sz="2800" b="1" dirty="0" smtClean="0">
                <a:solidFill>
                  <a:srgbClr val="C00000"/>
                </a:solidFill>
                <a:effectLst/>
              </a:rPr>
              <a:t>...   В </a:t>
            </a:r>
            <a:r>
              <a:rPr lang="ru-RU" sz="2800" b="1" dirty="0">
                <a:solidFill>
                  <a:srgbClr val="C00000"/>
                </a:solidFill>
                <a:effectLst/>
              </a:rPr>
              <a:t>1922 году приехала она в свою станицу Старощербиновскую.</a:t>
            </a:r>
            <a:br>
              <a:rPr lang="ru-RU" sz="2800" b="1" dirty="0">
                <a:solidFill>
                  <a:srgbClr val="C00000"/>
                </a:solidFill>
                <a:effectLst/>
              </a:rPr>
            </a:br>
            <a:r>
              <a:rPr lang="ru-RU" sz="2800" b="1" dirty="0">
                <a:solidFill>
                  <a:srgbClr val="C00000"/>
                </a:solidFill>
                <a:effectLst/>
              </a:rPr>
              <a:t>  </a:t>
            </a:r>
            <a:r>
              <a:rPr lang="ru-RU" sz="2800" b="1" dirty="0" smtClean="0">
                <a:solidFill>
                  <a:srgbClr val="C00000"/>
                </a:solidFill>
                <a:effectLst/>
              </a:rPr>
              <a:t>    Всем </a:t>
            </a:r>
            <a:r>
              <a:rPr lang="ru-RU" sz="2800" b="1" dirty="0">
                <a:solidFill>
                  <a:srgbClr val="C00000"/>
                </a:solidFill>
                <a:effectLst/>
              </a:rPr>
              <a:t>своим нелегким учительским трудом, всей своей жизнью она воспитывала в детях чувство любви к своей Родине, глубокую ненависть к насилию.</a:t>
            </a:r>
            <a:br>
              <a:rPr lang="ru-RU" sz="2800" b="1" dirty="0">
                <a:solidFill>
                  <a:srgbClr val="C00000"/>
                </a:solidFill>
                <a:effectLst/>
              </a:rPr>
            </a:br>
            <a:r>
              <a:rPr lang="ru-RU" sz="2800" b="1" dirty="0">
                <a:solidFill>
                  <a:srgbClr val="C00000"/>
                </a:solidFill>
                <a:effectLst/>
              </a:rPr>
              <a:t>  </a:t>
            </a:r>
            <a:r>
              <a:rPr lang="ru-RU" sz="2800" b="1" dirty="0" smtClean="0">
                <a:solidFill>
                  <a:srgbClr val="C00000"/>
                </a:solidFill>
                <a:effectLst/>
              </a:rPr>
              <a:t>      Она </a:t>
            </a:r>
            <a:r>
              <a:rPr lang="ru-RU" sz="2800" b="1" dirty="0">
                <a:solidFill>
                  <a:srgbClr val="C00000"/>
                </a:solidFill>
                <a:effectLst/>
              </a:rPr>
              <a:t>не скрывала от Аркадия и Геннадия, что оставлена в тылу немцев для подпольной работы. Поэтому после установления связи группы </a:t>
            </a:r>
            <a:r>
              <a:rPr lang="ru-RU" sz="2800" b="1" dirty="0" smtClean="0">
                <a:solidFill>
                  <a:srgbClr val="C00000"/>
                </a:solidFill>
                <a:effectLst/>
              </a:rPr>
              <a:t>   А</a:t>
            </a:r>
            <a:r>
              <a:rPr lang="ru-RU" sz="2800" b="1" dirty="0">
                <a:solidFill>
                  <a:srgbClr val="C00000"/>
                </a:solidFill>
                <a:effectLst/>
              </a:rPr>
              <a:t>. А. Германа с </a:t>
            </a:r>
            <a:r>
              <a:rPr lang="ru-RU" sz="2800" b="1" dirty="0" smtClean="0">
                <a:solidFill>
                  <a:srgbClr val="C00000"/>
                </a:solidFill>
                <a:effectLst/>
              </a:rPr>
              <a:t> Е</a:t>
            </a:r>
            <a:r>
              <a:rPr lang="ru-RU" sz="2800" b="1" dirty="0">
                <a:solidFill>
                  <a:srgbClr val="C00000"/>
                </a:solidFill>
                <a:effectLst/>
              </a:rPr>
              <a:t>. И. Гришко </a:t>
            </a:r>
            <a:r>
              <a:rPr lang="ru-RU" sz="2800" b="1" dirty="0" smtClean="0">
                <a:solidFill>
                  <a:srgbClr val="C00000"/>
                </a:solidFill>
                <a:effectLst/>
              </a:rPr>
              <a:t>стал   </a:t>
            </a:r>
            <a:r>
              <a:rPr lang="ru-RU" sz="2800" b="1" dirty="0">
                <a:solidFill>
                  <a:srgbClr val="C00000"/>
                </a:solidFill>
                <a:effectLst/>
              </a:rPr>
              <a:t>Аркадий равноправным членом подпольной организации.</a:t>
            </a:r>
            <a:br>
              <a:rPr lang="ru-RU" sz="2800" b="1" dirty="0">
                <a:solidFill>
                  <a:srgbClr val="C00000"/>
                </a:solidFill>
                <a:effectLst/>
              </a:rPr>
            </a:br>
            <a:endParaRPr lang="ru-RU" sz="2800" b="1" dirty="0">
              <a:solidFill>
                <a:srgbClr val="C00000"/>
              </a:solidFill>
            </a:endParaRPr>
          </a:p>
        </p:txBody>
      </p:sp>
    </p:spTree>
    <p:extLst>
      <p:ext uri="{BB962C8B-B14F-4D97-AF65-F5344CB8AC3E}">
        <p14:creationId xmlns:p14="http://schemas.microsoft.com/office/powerpoint/2010/main" val="19104096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5652120" y="1844824"/>
            <a:ext cx="3034680" cy="4174976"/>
          </a:xfrm>
        </p:spPr>
        <p:txBody>
          <a:bodyPr>
            <a:normAutofit lnSpcReduction="10000"/>
          </a:bodyPr>
          <a:lstStyle/>
          <a:p>
            <a:endParaRPr lang="ru-RU" sz="3600" b="1" dirty="0" smtClean="0"/>
          </a:p>
          <a:p>
            <a:endParaRPr lang="ru-RU" sz="3600" b="1" dirty="0"/>
          </a:p>
          <a:p>
            <a:endParaRPr lang="ru-RU" sz="3600" b="1" dirty="0" smtClean="0"/>
          </a:p>
          <a:p>
            <a:r>
              <a:rPr lang="ru-RU" sz="3600" b="1" dirty="0" smtClean="0">
                <a:solidFill>
                  <a:srgbClr val="FF0000"/>
                </a:solidFill>
              </a:rPr>
              <a:t>Аркадий</a:t>
            </a:r>
          </a:p>
          <a:p>
            <a:r>
              <a:rPr lang="ru-RU" sz="3600" b="1" dirty="0" smtClean="0">
                <a:solidFill>
                  <a:srgbClr val="FF0000"/>
                </a:solidFill>
              </a:rPr>
              <a:t>Гришко</a:t>
            </a:r>
            <a:endParaRPr lang="ru-RU" sz="3600" b="1" dirty="0">
              <a:solidFill>
                <a:srgbClr val="FF0000"/>
              </a:solidFill>
            </a:endParaRPr>
          </a:p>
        </p:txBody>
      </p:sp>
      <p:pic>
        <p:nvPicPr>
          <p:cNvPr id="3074" name="Picture 2" descr="C:\Users\1\Desktop\война в Щербиноском районе\P1010579лшодлдолд.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53640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901411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6156176" y="1600200"/>
            <a:ext cx="2530624" cy="4419600"/>
          </a:xfrm>
        </p:spPr>
        <p:txBody>
          <a:bodyPr>
            <a:normAutofit/>
          </a:bodyPr>
          <a:lstStyle/>
          <a:p>
            <a:endParaRPr lang="ru-RU" sz="3600" dirty="0" smtClean="0"/>
          </a:p>
          <a:p>
            <a:endParaRPr lang="ru-RU" sz="3600" dirty="0"/>
          </a:p>
          <a:p>
            <a:endParaRPr lang="ru-RU" sz="3600" dirty="0" smtClean="0"/>
          </a:p>
          <a:p>
            <a:r>
              <a:rPr lang="ru-RU" sz="3600" dirty="0" smtClean="0">
                <a:solidFill>
                  <a:srgbClr val="FF0000"/>
                </a:solidFill>
              </a:rPr>
              <a:t>Геннадий </a:t>
            </a:r>
          </a:p>
          <a:p>
            <a:r>
              <a:rPr lang="ru-RU" sz="3600" dirty="0" smtClean="0">
                <a:solidFill>
                  <a:srgbClr val="FF0000"/>
                </a:solidFill>
              </a:rPr>
              <a:t>Гришко</a:t>
            </a:r>
            <a:endParaRPr lang="ru-RU" sz="3600" dirty="0">
              <a:solidFill>
                <a:srgbClr val="FF0000"/>
              </a:solidFill>
            </a:endParaRPr>
          </a:p>
        </p:txBody>
      </p:sp>
      <p:pic>
        <p:nvPicPr>
          <p:cNvPr id="4098" name="Picture 2" descr="C:\Users\1\Desktop\война в Щербиноском районе\5425щд.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700" y="-27316"/>
            <a:ext cx="6028433" cy="68599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002764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395536" y="0"/>
            <a:ext cx="8424936" cy="6597352"/>
          </a:xfrm>
        </p:spPr>
        <p:txBody>
          <a:bodyPr>
            <a:normAutofit/>
          </a:bodyPr>
          <a:lstStyle/>
          <a:p>
            <a:pPr algn="just"/>
            <a:r>
              <a:rPr lang="ru-RU" sz="2400" b="1" dirty="0">
                <a:solidFill>
                  <a:srgbClr val="C00000"/>
                </a:solidFill>
                <a:effectLst/>
                <a:latin typeface="Times New Roman" panose="02020603050405020304" pitchFamily="18" charset="0"/>
                <a:cs typeface="Times New Roman" panose="02020603050405020304" pitchFamily="18" charset="0"/>
              </a:rPr>
              <a:t>Герман располагал довольно обширной информацией. Едва появившись в станице, он узнал, что в первые дни </a:t>
            </a:r>
            <a:r>
              <a:rPr lang="ru-RU" sz="2400" b="1" dirty="0" smtClean="0">
                <a:solidFill>
                  <a:srgbClr val="C00000"/>
                </a:solidFill>
                <a:effectLst/>
                <a:latin typeface="Times New Roman" panose="02020603050405020304" pitchFamily="18" charset="0"/>
                <a:cs typeface="Times New Roman" panose="02020603050405020304" pitchFamily="18" charset="0"/>
              </a:rPr>
              <a:t>оккупанты </a:t>
            </a:r>
            <a:r>
              <a:rPr lang="ru-RU" sz="2400" b="1" dirty="0">
                <a:solidFill>
                  <a:srgbClr val="C00000"/>
                </a:solidFill>
                <a:effectLst/>
                <a:latin typeface="Times New Roman" panose="02020603050405020304" pitchFamily="18" charset="0"/>
                <a:cs typeface="Times New Roman" panose="02020603050405020304" pitchFamily="18" charset="0"/>
              </a:rPr>
              <a:t>расстреляли за станицей около 200 человек. Враг истреблял тех, кто являлся надёжной опорой Советской власти. Гитлеровцы заранее запланировали убийства. Согласно гестаповской классификации всё местное население делилось на 3 категории. Третья категория - коммунисты, комсомольцы, советские активисты, даже пионеры – подлежали беспощадному уничтожению. По Щербиновскому району в список было занесено около 2000 человек. Герман и его помощники не знали о существовании чёрных списков. И всё же помешали </a:t>
            </a:r>
            <a:r>
              <a:rPr lang="ru-RU" sz="2400" b="1" dirty="0" smtClean="0">
                <a:solidFill>
                  <a:srgbClr val="C00000"/>
                </a:solidFill>
                <a:effectLst/>
                <a:latin typeface="Times New Roman" panose="02020603050405020304" pitchFamily="18" charset="0"/>
                <a:cs typeface="Times New Roman" panose="02020603050405020304" pitchFamily="18" charset="0"/>
              </a:rPr>
              <a:t>тотальному </a:t>
            </a:r>
            <a:r>
              <a:rPr lang="ru-RU" sz="2400" b="1" dirty="0">
                <a:solidFill>
                  <a:srgbClr val="C00000"/>
                </a:solidFill>
                <a:effectLst/>
                <a:latin typeface="Times New Roman" panose="02020603050405020304" pitchFamily="18" charset="0"/>
                <a:cs typeface="Times New Roman" panose="02020603050405020304" pitchFamily="18" charset="0"/>
              </a:rPr>
              <a:t>истреблению третьей категории. В самые чёрные дни </a:t>
            </a:r>
            <a:r>
              <a:rPr lang="ru-RU" sz="2400" b="1" dirty="0" smtClean="0">
                <a:solidFill>
                  <a:srgbClr val="C00000"/>
                </a:solidFill>
                <a:effectLst/>
                <a:latin typeface="Times New Roman" panose="02020603050405020304" pitchFamily="18" charset="0"/>
                <a:cs typeface="Times New Roman" panose="02020603050405020304" pitchFamily="18" charset="0"/>
              </a:rPr>
              <a:t>оккупации </a:t>
            </a:r>
            <a:r>
              <a:rPr lang="ru-RU" sz="2400" b="1" dirty="0">
                <a:solidFill>
                  <a:srgbClr val="C00000"/>
                </a:solidFill>
                <a:effectLst/>
                <a:latin typeface="Times New Roman" panose="02020603050405020304" pitchFamily="18" charset="0"/>
                <a:cs typeface="Times New Roman" panose="02020603050405020304" pitchFamily="18" charset="0"/>
              </a:rPr>
              <a:t>они вызвали огонь на себя. Появление в станице листовок явилось первой неприятной неожиданностью для </a:t>
            </a:r>
            <a:r>
              <a:rPr lang="ru-RU" sz="2400" b="1" dirty="0" smtClean="0">
                <a:solidFill>
                  <a:srgbClr val="C00000"/>
                </a:solidFill>
                <a:effectLst/>
                <a:latin typeface="Times New Roman" panose="02020603050405020304" pitchFamily="18" charset="0"/>
                <a:cs typeface="Times New Roman" panose="02020603050405020304" pitchFamily="18" charset="0"/>
              </a:rPr>
              <a:t>оккупантов</a:t>
            </a:r>
            <a:r>
              <a:rPr lang="ru-RU" sz="2400" b="1" dirty="0">
                <a:solidFill>
                  <a:srgbClr val="C00000"/>
                </a:solidFill>
                <a:effectLst/>
                <a:latin typeface="Times New Roman" panose="02020603050405020304" pitchFamily="18" charset="0"/>
                <a:cs typeface="Times New Roman" panose="02020603050405020304" pitchFamily="18" charset="0"/>
              </a:rPr>
              <a:t>: «Смерть немецким захватчикам!» </a:t>
            </a:r>
            <a:r>
              <a:rPr lang="ru-RU" sz="2400" dirty="0">
                <a:effectLst/>
                <a:latin typeface="Times New Roman" panose="02020603050405020304" pitchFamily="18" charset="0"/>
                <a:cs typeface="Times New Roman" panose="02020603050405020304" pitchFamily="18" charset="0"/>
              </a:rPr>
              <a:t/>
            </a:r>
            <a:br>
              <a:rPr lang="ru-RU" sz="2400" dirty="0">
                <a:effectLst/>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82746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51520" y="152400"/>
            <a:ext cx="8712968" cy="6516960"/>
          </a:xfrm>
        </p:spPr>
        <p:txBody>
          <a:bodyPr>
            <a:noAutofit/>
          </a:bodyPr>
          <a:lstStyle/>
          <a:p>
            <a:pPr algn="just"/>
            <a:r>
              <a:rPr lang="ru-RU" sz="2800" b="1" dirty="0" smtClean="0">
                <a:solidFill>
                  <a:srgbClr val="C00000"/>
                </a:solidFill>
                <a:effectLst/>
                <a:latin typeface="Times New Roman" panose="02020603050405020304" pitchFamily="18" charset="0"/>
                <a:cs typeface="Times New Roman" panose="02020603050405020304" pitchFamily="18" charset="0"/>
              </a:rPr>
              <a:t>Опытный чекист узнал, что бывший бухгалтер Шумский служит немцам. Не </a:t>
            </a:r>
            <a:r>
              <a:rPr lang="ru-RU" sz="2800" b="1" dirty="0">
                <a:solidFill>
                  <a:srgbClr val="C00000"/>
                </a:solidFill>
                <a:effectLst/>
                <a:latin typeface="Times New Roman" panose="02020603050405020304" pitchFamily="18" charset="0"/>
                <a:cs typeface="Times New Roman" panose="02020603050405020304" pitchFamily="18" charset="0"/>
              </a:rPr>
              <a:t>сразу решился Герман идти на встречу </a:t>
            </a:r>
            <a:r>
              <a:rPr lang="ru-RU" sz="2800" b="1" dirty="0" smtClean="0">
                <a:solidFill>
                  <a:srgbClr val="C00000"/>
                </a:solidFill>
                <a:effectLst/>
                <a:latin typeface="Times New Roman" panose="02020603050405020304" pitchFamily="18" charset="0"/>
                <a:cs typeface="Times New Roman" panose="02020603050405020304" pitchFamily="18" charset="0"/>
              </a:rPr>
              <a:t>с предателем. </a:t>
            </a:r>
            <a:r>
              <a:rPr lang="ru-RU" sz="2800" b="1" dirty="0">
                <a:solidFill>
                  <a:srgbClr val="C00000"/>
                </a:solidFill>
                <a:effectLst/>
                <a:latin typeface="Times New Roman" panose="02020603050405020304" pitchFamily="18" charset="0"/>
                <a:cs typeface="Times New Roman" panose="02020603050405020304" pitchFamily="18" charset="0"/>
              </a:rPr>
              <a:t>О</a:t>
            </a:r>
            <a:r>
              <a:rPr lang="ru-RU" sz="2800" b="1" dirty="0" smtClean="0">
                <a:solidFill>
                  <a:srgbClr val="C00000"/>
                </a:solidFill>
                <a:effectLst/>
                <a:latin typeface="Times New Roman" panose="02020603050405020304" pitchFamily="18" charset="0"/>
                <a:cs typeface="Times New Roman" panose="02020603050405020304" pitchFamily="18" charset="0"/>
              </a:rPr>
              <a:t>н </a:t>
            </a:r>
            <a:r>
              <a:rPr lang="ru-RU" sz="2800" b="1" dirty="0">
                <a:solidFill>
                  <a:srgbClr val="C00000"/>
                </a:solidFill>
                <a:effectLst/>
                <a:latin typeface="Times New Roman" panose="02020603050405020304" pitchFamily="18" charset="0"/>
                <a:cs typeface="Times New Roman" panose="02020603050405020304" pitchFamily="18" charset="0"/>
              </a:rPr>
              <a:t>не стал рисковать никем из группы, и на первую встречу пошел один. Не все понравилось Герману в </a:t>
            </a:r>
            <a:r>
              <a:rPr lang="ru-RU" sz="2800" b="1" dirty="0" smtClean="0">
                <a:solidFill>
                  <a:srgbClr val="C00000"/>
                </a:solidFill>
                <a:effectLst/>
                <a:latin typeface="Times New Roman" panose="02020603050405020304" pitchFamily="18" charset="0"/>
                <a:cs typeface="Times New Roman" panose="02020603050405020304" pitchFamily="18" charset="0"/>
              </a:rPr>
              <a:t>поведении противника. </a:t>
            </a:r>
            <a:r>
              <a:rPr lang="ru-RU" sz="2800" b="1" dirty="0">
                <a:solidFill>
                  <a:srgbClr val="C00000"/>
                </a:solidFill>
                <a:effectLst/>
                <a:latin typeface="Times New Roman" panose="02020603050405020304" pitchFamily="18" charset="0"/>
                <a:cs typeface="Times New Roman" panose="02020603050405020304" pitchFamily="18" charset="0"/>
              </a:rPr>
              <a:t>Слишком </a:t>
            </a:r>
            <a:r>
              <a:rPr lang="ru-RU" sz="2800" b="1" dirty="0">
                <a:solidFill>
                  <a:srgbClr val="C00000"/>
                </a:solidFill>
                <a:effectLst/>
                <a:latin typeface="Times New Roman" panose="02020603050405020304" pitchFamily="18" charset="0"/>
                <a:cs typeface="Times New Roman" panose="02020603050405020304" pitchFamily="18" charset="0"/>
              </a:rPr>
              <a:t>он был </a:t>
            </a:r>
            <a:r>
              <a:rPr lang="ru-RU" sz="2800" b="1" dirty="0" smtClean="0">
                <a:solidFill>
                  <a:srgbClr val="C00000"/>
                </a:solidFill>
                <a:effectLst/>
                <a:latin typeface="Times New Roman" panose="02020603050405020304" pitchFamily="18" charset="0"/>
                <a:cs typeface="Times New Roman" panose="02020603050405020304" pitchFamily="18" charset="0"/>
              </a:rPr>
              <a:t>суетлив</a:t>
            </a:r>
            <a:r>
              <a:rPr lang="ru-RU" sz="2800" b="1" dirty="0">
                <a:solidFill>
                  <a:srgbClr val="C00000"/>
                </a:solidFill>
                <a:effectLst/>
                <a:latin typeface="Times New Roman" panose="02020603050405020304" pitchFamily="18" charset="0"/>
                <a:cs typeface="Times New Roman" panose="02020603050405020304" pitchFamily="18" charset="0"/>
              </a:rPr>
              <a:t>, </a:t>
            </a:r>
            <a:r>
              <a:rPr lang="ru-RU" sz="2800" b="1" dirty="0">
                <a:solidFill>
                  <a:srgbClr val="C00000"/>
                </a:solidFill>
                <a:effectLst/>
                <a:latin typeface="Times New Roman" panose="02020603050405020304" pitchFamily="18" charset="0"/>
                <a:cs typeface="Times New Roman" panose="02020603050405020304" pitchFamily="18" charset="0"/>
              </a:rPr>
              <a:t>слишком </a:t>
            </a:r>
            <a:r>
              <a:rPr lang="ru-RU" sz="2800" b="1" dirty="0" smtClean="0">
                <a:solidFill>
                  <a:srgbClr val="C00000"/>
                </a:solidFill>
                <a:effectLst/>
                <a:latin typeface="Times New Roman" panose="02020603050405020304" pitchFamily="18" charset="0"/>
                <a:cs typeface="Times New Roman" panose="02020603050405020304" pitchFamily="18" charset="0"/>
              </a:rPr>
              <a:t>интересовался </a:t>
            </a:r>
            <a:r>
              <a:rPr lang="ru-RU" sz="2800" b="1" dirty="0">
                <a:solidFill>
                  <a:srgbClr val="C00000"/>
                </a:solidFill>
                <a:effectLst/>
                <a:latin typeface="Times New Roman" panose="02020603050405020304" pitchFamily="18" charset="0"/>
                <a:cs typeface="Times New Roman" panose="02020603050405020304" pitchFamily="18" charset="0"/>
              </a:rPr>
              <a:t>один ли Анатолий Афанасьевич в станице, есть ли у него с кем связь. Ничего определенного не сказал ему Герман. Договорились о встрече следующей ночью. Герман попросил приготовить продукты. Но ни в следующую ночь, ни после не дождалась партизанского вожака засада, устроенная в доме и в саду. Только на третью </a:t>
            </a:r>
            <a:r>
              <a:rPr lang="ru-RU" sz="2800" b="1" dirty="0" smtClean="0">
                <a:solidFill>
                  <a:srgbClr val="C00000"/>
                </a:solidFill>
                <a:effectLst/>
                <a:latin typeface="Times New Roman" panose="02020603050405020304" pitchFamily="18" charset="0"/>
                <a:cs typeface="Times New Roman" panose="02020603050405020304" pitchFamily="18" charset="0"/>
              </a:rPr>
              <a:t>ночь партизан  пришел. </a:t>
            </a:r>
            <a:r>
              <a:rPr lang="ru-RU" sz="2800" b="1" dirty="0">
                <a:solidFill>
                  <a:srgbClr val="C00000"/>
                </a:solidFill>
                <a:effectLst/>
                <a:latin typeface="Times New Roman" panose="02020603050405020304" pitchFamily="18" charset="0"/>
                <a:cs typeface="Times New Roman" panose="02020603050405020304" pitchFamily="18" charset="0"/>
              </a:rPr>
              <a:t>Пришел не сам</a:t>
            </a:r>
            <a:r>
              <a:rPr lang="ru-RU" sz="2400" b="1" dirty="0">
                <a:solidFill>
                  <a:srgbClr val="C00000"/>
                </a:solidFill>
                <a:effectLst/>
                <a:latin typeface="Times New Roman" panose="02020603050405020304" pitchFamily="18" charset="0"/>
                <a:cs typeface="Times New Roman" panose="02020603050405020304" pitchFamily="18" charset="0"/>
              </a:rPr>
              <a:t>. </a:t>
            </a:r>
            <a:endParaRPr lang="ru-RU" sz="24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24095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152400"/>
            <a:ext cx="8229600" cy="6084912"/>
          </a:xfrm>
        </p:spPr>
        <p:txBody>
          <a:bodyPr>
            <a:normAutofit/>
          </a:bodyPr>
          <a:lstStyle/>
          <a:p>
            <a:pPr algn="just"/>
            <a:r>
              <a:rPr lang="ru-RU" sz="3200" b="1" dirty="0">
                <a:solidFill>
                  <a:srgbClr val="C00000"/>
                </a:solidFill>
                <a:effectLst/>
                <a:latin typeface="Times New Roman" panose="02020603050405020304" pitchFamily="18" charset="0"/>
                <a:cs typeface="Times New Roman" panose="02020603050405020304" pitchFamily="18" charset="0"/>
              </a:rPr>
              <a:t>У кухонного окна на улице с трофейным автоматом стоял Аркадий. </a:t>
            </a:r>
            <a:r>
              <a:rPr lang="ru-RU" sz="3200" b="1" dirty="0" smtClean="0">
                <a:solidFill>
                  <a:srgbClr val="C00000"/>
                </a:solidFill>
                <a:effectLst/>
                <a:latin typeface="Times New Roman" panose="02020603050405020304" pitchFamily="18" charset="0"/>
                <a:cs typeface="Times New Roman" panose="02020603050405020304" pitchFamily="18" charset="0"/>
              </a:rPr>
              <a:t>Шумский </a:t>
            </a:r>
            <a:r>
              <a:rPr lang="ru-RU" sz="3200" b="1" dirty="0">
                <a:solidFill>
                  <a:srgbClr val="C00000"/>
                </a:solidFill>
                <a:effectLst/>
                <a:latin typeface="Times New Roman" panose="02020603050405020304" pitchFamily="18" charset="0"/>
                <a:cs typeface="Times New Roman" panose="02020603050405020304" pitchFamily="18" charset="0"/>
              </a:rPr>
              <a:t>ударил </a:t>
            </a:r>
            <a:r>
              <a:rPr lang="ru-RU" sz="3200" b="1" dirty="0" smtClean="0">
                <a:solidFill>
                  <a:srgbClr val="C00000"/>
                </a:solidFill>
                <a:effectLst/>
                <a:latin typeface="Times New Roman" panose="02020603050405020304" pitchFamily="18" charset="0"/>
                <a:cs typeface="Times New Roman" panose="02020603050405020304" pitchFamily="18" charset="0"/>
              </a:rPr>
              <a:t>вошедшего в дом Германа обрезком </a:t>
            </a:r>
            <a:r>
              <a:rPr lang="ru-RU" sz="3200" b="1" dirty="0" smtClean="0">
                <a:solidFill>
                  <a:srgbClr val="C00000"/>
                </a:solidFill>
                <a:effectLst/>
                <a:latin typeface="Times New Roman" panose="02020603050405020304" pitchFamily="18" charset="0"/>
                <a:cs typeface="Times New Roman" panose="02020603050405020304" pitchFamily="18" charset="0"/>
              </a:rPr>
              <a:t>трубы </a:t>
            </a:r>
            <a:r>
              <a:rPr lang="ru-RU" sz="3200" b="1" dirty="0" smtClean="0">
                <a:solidFill>
                  <a:srgbClr val="C00000"/>
                </a:solidFill>
                <a:effectLst/>
                <a:latin typeface="Times New Roman" panose="02020603050405020304" pitchFamily="18" charset="0"/>
                <a:cs typeface="Times New Roman" panose="02020603050405020304" pitchFamily="18" charset="0"/>
              </a:rPr>
              <a:t>по </a:t>
            </a:r>
            <a:r>
              <a:rPr lang="ru-RU" sz="3200" b="1" dirty="0">
                <a:solidFill>
                  <a:srgbClr val="C00000"/>
                </a:solidFill>
                <a:effectLst/>
                <a:latin typeface="Times New Roman" panose="02020603050405020304" pitchFamily="18" charset="0"/>
                <a:cs typeface="Times New Roman" panose="02020603050405020304" pitchFamily="18" charset="0"/>
              </a:rPr>
              <a:t>голове. Всегда готовый к любым неожиданностям, Герман с криком: «Ванька, стреляй!», повалил Шумского на пол. Автоматная очередь пропорола стену дома и окно. Это и решило исход схватки. Шумский трусливо обхватил голову руками, откатился к стенке, а Герман, с залитым кровью лицом, пошатываясь, ушел огородами от </a:t>
            </a:r>
            <a:r>
              <a:rPr lang="ru-RU" sz="3200" b="1" dirty="0" smtClean="0">
                <a:solidFill>
                  <a:srgbClr val="C00000"/>
                </a:solidFill>
                <a:effectLst/>
                <a:latin typeface="Times New Roman" panose="02020603050405020304" pitchFamily="18" charset="0"/>
                <a:cs typeface="Times New Roman" panose="02020603050405020304" pitchFamily="18" charset="0"/>
              </a:rPr>
              <a:t>погони.</a:t>
            </a:r>
            <a:endParaRPr lang="ru-RU" sz="3200" dirty="0"/>
          </a:p>
        </p:txBody>
      </p:sp>
    </p:spTree>
    <p:extLst>
      <p:ext uri="{BB962C8B-B14F-4D97-AF65-F5344CB8AC3E}">
        <p14:creationId xmlns:p14="http://schemas.microsoft.com/office/powerpoint/2010/main" val="26081273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0"/>
            <a:ext cx="8229600" cy="6093296"/>
          </a:xfrm>
        </p:spPr>
        <p:txBody>
          <a:bodyPr>
            <a:noAutofit/>
          </a:bodyPr>
          <a:lstStyle/>
          <a:p>
            <a:pPr algn="just"/>
            <a:r>
              <a:rPr lang="ru-RU" sz="2400" b="1" dirty="0">
                <a:solidFill>
                  <a:srgbClr val="C00000"/>
                </a:solidFill>
                <a:effectLst/>
              </a:rPr>
              <a:t>Превозмогая раскалывающуюся боль в голове, он заявил о незамедлительном уходе всех из дома, чтобы не рисковать жизнью женщин и детей. Он решил вместе с Е. М. Вишняковой </a:t>
            </a:r>
            <a:r>
              <a:rPr lang="ru-RU" sz="2800" b="1" dirty="0">
                <a:solidFill>
                  <a:srgbClr val="C00000"/>
                </a:solidFill>
                <a:effectLst/>
              </a:rPr>
              <a:t>пробираться</a:t>
            </a:r>
            <a:r>
              <a:rPr lang="ru-RU" sz="2400" b="1" dirty="0">
                <a:solidFill>
                  <a:srgbClr val="C00000"/>
                </a:solidFill>
                <a:effectLst/>
              </a:rPr>
              <a:t> на восток, к линии фронта. Всё дальше на юго- восток пробирались Герман и Вишнякова .Ещё несколько дней и можно было связаться с партизанскими соединениями. Но за станицей Ольгинской фашисты напали на их след. Партизанские разведчики отстреливались до последнего патрона. Вишнякова попала в лапы врага тяжело раненной. Перед смертью на её долю выпали страшные страдания: её пытали безжалостно, изуверски. А в станице начались аресты. Е. И. Гришко и Н. П. Наконечную увезли в </a:t>
            </a:r>
            <a:r>
              <a:rPr lang="ru-RU" sz="2400" b="1" dirty="0" err="1" smtClean="0">
                <a:solidFill>
                  <a:srgbClr val="C00000"/>
                </a:solidFill>
                <a:effectLst/>
              </a:rPr>
              <a:t>Староминское</a:t>
            </a:r>
            <a:r>
              <a:rPr lang="ru-RU" sz="2400" b="1" dirty="0" smtClean="0">
                <a:solidFill>
                  <a:srgbClr val="C00000"/>
                </a:solidFill>
                <a:effectLst/>
              </a:rPr>
              <a:t> </a:t>
            </a:r>
            <a:r>
              <a:rPr lang="ru-RU" sz="2400" b="1" dirty="0">
                <a:solidFill>
                  <a:srgbClr val="C00000"/>
                </a:solidFill>
                <a:effectLst/>
              </a:rPr>
              <a:t>гестапо. Аркадию удалось убежать. </a:t>
            </a:r>
            <a:endParaRPr lang="ru-RU" sz="24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5634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52400"/>
            <a:ext cx="8229600" cy="6300936"/>
          </a:xfrm>
        </p:spPr>
        <p:txBody>
          <a:bodyPr>
            <a:normAutofit/>
          </a:bodyPr>
          <a:lstStyle/>
          <a:p>
            <a:pPr algn="just"/>
            <a:r>
              <a:rPr lang="ru-RU" sz="2800" b="1" dirty="0" smtClean="0">
                <a:solidFill>
                  <a:srgbClr val="C00000"/>
                </a:solidFill>
                <a:effectLst/>
                <a:latin typeface="Times New Roman" panose="02020603050405020304" pitchFamily="18" charset="0"/>
                <a:cs typeface="Times New Roman" panose="02020603050405020304" pitchFamily="18" charset="0"/>
              </a:rPr>
              <a:t>       Некоторое </a:t>
            </a:r>
            <a:r>
              <a:rPr lang="ru-RU" sz="2800" b="1" dirty="0">
                <a:solidFill>
                  <a:srgbClr val="C00000"/>
                </a:solidFill>
                <a:effectLst/>
                <a:latin typeface="Times New Roman" panose="02020603050405020304" pitchFamily="18" charset="0"/>
                <a:cs typeface="Times New Roman" panose="02020603050405020304" pitchFamily="18" charset="0"/>
              </a:rPr>
              <a:t>время спустя стала известна судьба А. А. Германа и Е. М. Вишняковой. Не так далеко оставалось до линии фронта, когда в станице Ольгинской они нарвались на засаду. Отстреливаясь, уничтожили несколько полицейских, но и сами были тяжело ранены. Их схватили. Елизавета Михайловна умерла в Ольгинской после тяжелых, нечеловеческих пыток. Ни одного </a:t>
            </a:r>
            <a:r>
              <a:rPr lang="ru-RU" sz="2800" b="1" dirty="0" smtClean="0">
                <a:solidFill>
                  <a:srgbClr val="C00000"/>
                </a:solidFill>
                <a:effectLst/>
                <a:latin typeface="Times New Roman" panose="02020603050405020304" pitchFamily="18" charset="0"/>
                <a:cs typeface="Times New Roman" panose="02020603050405020304" pitchFamily="18" charset="0"/>
              </a:rPr>
              <a:t>слова</a:t>
            </a:r>
            <a:br>
              <a:rPr lang="ru-RU" sz="2800" b="1" dirty="0" smtClean="0">
                <a:solidFill>
                  <a:srgbClr val="C00000"/>
                </a:solidFill>
                <a:effectLst/>
                <a:latin typeface="Times New Roman" panose="02020603050405020304" pitchFamily="18" charset="0"/>
                <a:cs typeface="Times New Roman" panose="02020603050405020304" pitchFamily="18" charset="0"/>
              </a:rPr>
            </a:br>
            <a:r>
              <a:rPr lang="ru-RU" sz="2800" b="1" dirty="0" smtClean="0">
                <a:solidFill>
                  <a:srgbClr val="C00000"/>
                </a:solidFill>
                <a:effectLst/>
                <a:latin typeface="Times New Roman" panose="02020603050405020304" pitchFamily="18" charset="0"/>
                <a:cs typeface="Times New Roman" panose="02020603050405020304" pitchFamily="18" charset="0"/>
              </a:rPr>
              <a:t> </a:t>
            </a:r>
            <a:r>
              <a:rPr lang="ru-RU" sz="2800" b="1" dirty="0">
                <a:solidFill>
                  <a:srgbClr val="C00000"/>
                </a:solidFill>
                <a:effectLst/>
                <a:latin typeface="Times New Roman" panose="02020603050405020304" pitchFamily="18" charset="0"/>
                <a:cs typeface="Times New Roman" panose="02020603050405020304" pitchFamily="18" charset="0"/>
              </a:rPr>
              <a:t>не добились от нее палачи. А Германа отправили </a:t>
            </a:r>
            <a:r>
              <a:rPr lang="ru-RU" sz="2800" b="1" dirty="0" smtClean="0">
                <a:solidFill>
                  <a:srgbClr val="C00000"/>
                </a:solidFill>
                <a:effectLst/>
                <a:latin typeface="Times New Roman" panose="02020603050405020304" pitchFamily="18" charset="0"/>
                <a:cs typeface="Times New Roman" panose="02020603050405020304" pitchFamily="18" charset="0"/>
              </a:rPr>
              <a:t/>
            </a:r>
            <a:br>
              <a:rPr lang="ru-RU" sz="2800" b="1" dirty="0" smtClean="0">
                <a:solidFill>
                  <a:srgbClr val="C00000"/>
                </a:solidFill>
                <a:effectLst/>
                <a:latin typeface="Times New Roman" panose="02020603050405020304" pitchFamily="18" charset="0"/>
                <a:cs typeface="Times New Roman" panose="02020603050405020304" pitchFamily="18" charset="0"/>
              </a:rPr>
            </a:br>
            <a:r>
              <a:rPr lang="ru-RU" sz="2800" b="1" dirty="0" smtClean="0">
                <a:solidFill>
                  <a:srgbClr val="C00000"/>
                </a:solidFill>
                <a:effectLst/>
                <a:latin typeface="Times New Roman" panose="02020603050405020304" pitchFamily="18" charset="0"/>
                <a:cs typeface="Times New Roman" panose="02020603050405020304" pitchFamily="18" charset="0"/>
              </a:rPr>
              <a:t>в </a:t>
            </a:r>
            <a:r>
              <a:rPr lang="ru-RU" sz="2800" b="1" dirty="0">
                <a:solidFill>
                  <a:srgbClr val="C00000"/>
                </a:solidFill>
                <a:effectLst/>
                <a:latin typeface="Times New Roman" panose="02020603050405020304" pitchFamily="18" charset="0"/>
                <a:cs typeface="Times New Roman" panose="02020603050405020304" pitchFamily="18" charset="0"/>
              </a:rPr>
              <a:t>Староминское гестапо</a:t>
            </a:r>
            <a:r>
              <a:rPr lang="ru-RU" sz="2800" b="1" dirty="0" smtClean="0">
                <a:solidFill>
                  <a:srgbClr val="C00000"/>
                </a:solidFill>
                <a:effectLst/>
                <a:latin typeface="Times New Roman" panose="02020603050405020304" pitchFamily="18" charset="0"/>
                <a:cs typeface="Times New Roman" panose="02020603050405020304" pitchFamily="18" charset="0"/>
              </a:rPr>
              <a:t>.</a:t>
            </a:r>
            <a:r>
              <a:rPr lang="ru-RU" sz="2800" dirty="0">
                <a:effectLst/>
              </a:rPr>
              <a:t> </a:t>
            </a:r>
            <a:r>
              <a:rPr lang="ru-RU" sz="2800" dirty="0" smtClean="0">
                <a:effectLst/>
              </a:rPr>
              <a:t/>
            </a:r>
            <a:br>
              <a:rPr lang="ru-RU" sz="2800" dirty="0" smtClean="0">
                <a:effectLst/>
              </a:rPr>
            </a:br>
            <a:r>
              <a:rPr lang="ru-RU" sz="2800" dirty="0">
                <a:effectLst/>
              </a:rPr>
              <a:t> </a:t>
            </a:r>
            <a:r>
              <a:rPr lang="ru-RU" sz="2800" dirty="0" smtClean="0">
                <a:effectLst/>
              </a:rPr>
              <a:t>   </a:t>
            </a:r>
            <a:r>
              <a:rPr lang="ru-RU" sz="2800" b="1" dirty="0" smtClean="0">
                <a:solidFill>
                  <a:srgbClr val="C00000"/>
                </a:solidFill>
                <a:effectLst/>
                <a:latin typeface="Times New Roman" panose="02020603050405020304" pitchFamily="18" charset="0"/>
                <a:cs typeface="Times New Roman" panose="02020603050405020304" pitchFamily="18" charset="0"/>
              </a:rPr>
              <a:t>Тревожила </a:t>
            </a:r>
            <a:r>
              <a:rPr lang="ru-RU" sz="2800" b="1" dirty="0">
                <a:solidFill>
                  <a:srgbClr val="C00000"/>
                </a:solidFill>
                <a:effectLst/>
                <a:latin typeface="Times New Roman" panose="02020603050405020304" pitchFamily="18" charset="0"/>
                <a:cs typeface="Times New Roman" panose="02020603050405020304" pitchFamily="18" charset="0"/>
              </a:rPr>
              <a:t>Аркадия судьба матери, он добился свидания с ней и там, в Староминской, был арестован.</a:t>
            </a:r>
            <a:br>
              <a:rPr lang="ru-RU" sz="2800" b="1" dirty="0">
                <a:solidFill>
                  <a:srgbClr val="C00000"/>
                </a:solidFill>
                <a:effectLst/>
                <a:latin typeface="Times New Roman" panose="02020603050405020304" pitchFamily="18" charset="0"/>
                <a:cs typeface="Times New Roman" panose="02020603050405020304" pitchFamily="18" charset="0"/>
              </a:rPr>
            </a:br>
            <a:endParaRPr lang="ru-RU" sz="28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64790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841265"/>
            <a:ext cx="8856984" cy="6012904"/>
          </a:xfrm>
        </p:spPr>
        <p:txBody>
          <a:bodyPr>
            <a:noAutofit/>
          </a:bodyPr>
          <a:lstStyle/>
          <a:p>
            <a:pPr algn="just"/>
            <a:r>
              <a:rPr lang="ru-RU" sz="2200" b="1" dirty="0">
                <a:solidFill>
                  <a:srgbClr val="C00000"/>
                </a:solidFill>
                <a:effectLst/>
              </a:rPr>
              <a:t>Нечеловеческие муки пришлось пережить А. А. Герману, Е. М. Вишняковой, Н. Н. Н. Н. Наконечной, Е. И. Гришко и ее сыну Аркадию. Об этом говорит следующий документ:</a:t>
            </a:r>
            <a:br>
              <a:rPr lang="ru-RU" sz="2200" b="1" dirty="0">
                <a:solidFill>
                  <a:srgbClr val="C00000"/>
                </a:solidFill>
                <a:effectLst/>
              </a:rPr>
            </a:br>
            <a:r>
              <a:rPr lang="ru-RU" sz="2200" b="1" dirty="0">
                <a:solidFill>
                  <a:srgbClr val="C00000"/>
                </a:solidFill>
                <a:effectLst/>
              </a:rPr>
              <a:t>   «Акт медицинского осмотра трупов советских граждан, замученных немецкими оккупантами 11 февраля 1943 года, ст. Старощербиновская Краснодарского края.»</a:t>
            </a:r>
            <a:br>
              <a:rPr lang="ru-RU" sz="2200" b="1" dirty="0">
                <a:solidFill>
                  <a:srgbClr val="C00000"/>
                </a:solidFill>
                <a:effectLst/>
              </a:rPr>
            </a:br>
            <a:r>
              <a:rPr lang="ru-RU" sz="2200" b="1" dirty="0">
                <a:solidFill>
                  <a:srgbClr val="C00000"/>
                </a:solidFill>
                <a:effectLst/>
              </a:rPr>
              <a:t>     Мы, нижеподписавшиеся... составили акт по вопросу осмотра доставленных семи трупов. Извлеченных из могил массового расстрела советских граждан, обнаруженных в районе кирпичного завода и станции Староминская. Один из трупов мужчин опознан за бывшего начальника НКВД ст. Старощербиновской – Германа. У него раздроблен череп, вывихнуты конечности в суставах, кости во многих местах переломлены. На грудной клетке много кровоподтеков, пальцы кистей рук раздавлены. В результате медицинского осмотра указанных трупов установлено, что смерть всех этих людей насупила от долговременных пыток и истязаний. Повреждения наносились тупым оружием...</a:t>
            </a:r>
            <a:br>
              <a:rPr lang="ru-RU" sz="2200" b="1" dirty="0">
                <a:solidFill>
                  <a:srgbClr val="C00000"/>
                </a:solidFill>
                <a:effectLst/>
              </a:rPr>
            </a:br>
            <a:endParaRPr lang="ru-RU" sz="2200" b="1" dirty="0">
              <a:solidFill>
                <a:srgbClr val="C00000"/>
              </a:solidFill>
            </a:endParaRPr>
          </a:p>
        </p:txBody>
      </p:sp>
    </p:spTree>
    <p:extLst>
      <p:ext uri="{BB962C8B-B14F-4D97-AF65-F5344CB8AC3E}">
        <p14:creationId xmlns:p14="http://schemas.microsoft.com/office/powerpoint/2010/main" val="738752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152400"/>
            <a:ext cx="8229600" cy="6300936"/>
          </a:xfrm>
        </p:spPr>
        <p:txBody>
          <a:bodyPr>
            <a:normAutofit/>
          </a:bodyPr>
          <a:lstStyle/>
          <a:p>
            <a:pPr algn="just"/>
            <a:r>
              <a:rPr lang="ru-RU" sz="2800" b="1" dirty="0" smtClean="0">
                <a:solidFill>
                  <a:srgbClr val="C00000"/>
                </a:solidFill>
                <a:effectLst/>
                <a:latin typeface="Times New Roman" panose="02020603050405020304" pitchFamily="18" charset="0"/>
                <a:cs typeface="Times New Roman" panose="02020603050405020304" pitchFamily="18" charset="0"/>
              </a:rPr>
              <a:t>      Ничего </a:t>
            </a:r>
            <a:r>
              <a:rPr lang="ru-RU" sz="2800" b="1" dirty="0">
                <a:solidFill>
                  <a:srgbClr val="C00000"/>
                </a:solidFill>
                <a:effectLst/>
                <a:latin typeface="Times New Roman" panose="02020603050405020304" pitchFamily="18" charset="0"/>
                <a:cs typeface="Times New Roman" panose="02020603050405020304" pitchFamily="18" charset="0"/>
              </a:rPr>
              <a:t>не сказав, они погибли. Хоронить их гитлеровцы запретили, и они несколько дней </a:t>
            </a:r>
            <a:r>
              <a:rPr lang="ru-RU" sz="2800" b="1" dirty="0" smtClean="0">
                <a:solidFill>
                  <a:srgbClr val="C00000"/>
                </a:solidFill>
                <a:effectLst/>
                <a:latin typeface="Times New Roman" panose="02020603050405020304" pitchFamily="18" charset="0"/>
                <a:cs typeface="Times New Roman" panose="02020603050405020304" pitchFamily="18" charset="0"/>
              </a:rPr>
              <a:t/>
            </a:r>
            <a:br>
              <a:rPr lang="ru-RU" sz="2800" b="1" dirty="0" smtClean="0">
                <a:solidFill>
                  <a:srgbClr val="C00000"/>
                </a:solidFill>
                <a:effectLst/>
                <a:latin typeface="Times New Roman" panose="02020603050405020304" pitchFamily="18" charset="0"/>
                <a:cs typeface="Times New Roman" panose="02020603050405020304" pitchFamily="18" charset="0"/>
              </a:rPr>
            </a:br>
            <a:r>
              <a:rPr lang="ru-RU" sz="2800" b="1" dirty="0" smtClean="0">
                <a:solidFill>
                  <a:srgbClr val="C00000"/>
                </a:solidFill>
                <a:effectLst/>
                <a:latin typeface="Times New Roman" panose="02020603050405020304" pitchFamily="18" charset="0"/>
                <a:cs typeface="Times New Roman" panose="02020603050405020304" pitchFamily="18" charset="0"/>
              </a:rPr>
              <a:t>лежали </a:t>
            </a:r>
            <a:r>
              <a:rPr lang="ru-RU" sz="2800" b="1" dirty="0">
                <a:solidFill>
                  <a:srgbClr val="C00000"/>
                </a:solidFill>
                <a:effectLst/>
                <a:latin typeface="Times New Roman" panose="02020603050405020304" pitchFamily="18" charset="0"/>
                <a:cs typeface="Times New Roman" panose="02020603050405020304" pitchFamily="18" charset="0"/>
              </a:rPr>
              <a:t>на снегу во дворе гестапо.</a:t>
            </a:r>
            <a:br>
              <a:rPr lang="ru-RU" sz="2800" b="1" dirty="0">
                <a:solidFill>
                  <a:srgbClr val="C00000"/>
                </a:solidFill>
                <a:effectLst/>
                <a:latin typeface="Times New Roman" panose="02020603050405020304" pitchFamily="18" charset="0"/>
                <a:cs typeface="Times New Roman" panose="02020603050405020304" pitchFamily="18" charset="0"/>
              </a:rPr>
            </a:br>
            <a:r>
              <a:rPr lang="ru-RU" sz="2800" b="1" dirty="0">
                <a:solidFill>
                  <a:srgbClr val="C00000"/>
                </a:solidFill>
                <a:effectLst/>
                <a:latin typeface="Times New Roman" panose="02020603050405020304" pitchFamily="18" charset="0"/>
                <a:cs typeface="Times New Roman" panose="02020603050405020304" pitchFamily="18" charset="0"/>
              </a:rPr>
              <a:t>   Ночью патриоты станицы Староминской похитили тела и похоронили их. После освобождения </a:t>
            </a:r>
            <a:r>
              <a:rPr lang="ru-RU" sz="2800" b="1" dirty="0" smtClean="0">
                <a:solidFill>
                  <a:srgbClr val="C00000"/>
                </a:solidFill>
                <a:effectLst/>
                <a:latin typeface="Times New Roman" panose="02020603050405020304" pitchFamily="18" charset="0"/>
                <a:cs typeface="Times New Roman" panose="02020603050405020304" pitchFamily="18" charset="0"/>
              </a:rPr>
              <a:t>района</a:t>
            </a:r>
            <a:br>
              <a:rPr lang="ru-RU" sz="2800" b="1" dirty="0" smtClean="0">
                <a:solidFill>
                  <a:srgbClr val="C00000"/>
                </a:solidFill>
                <a:effectLst/>
                <a:latin typeface="Times New Roman" panose="02020603050405020304" pitchFamily="18" charset="0"/>
                <a:cs typeface="Times New Roman" panose="02020603050405020304" pitchFamily="18" charset="0"/>
              </a:rPr>
            </a:br>
            <a:r>
              <a:rPr lang="ru-RU" sz="2800" b="1" dirty="0" smtClean="0">
                <a:solidFill>
                  <a:srgbClr val="C00000"/>
                </a:solidFill>
                <a:effectLst/>
                <a:latin typeface="Times New Roman" panose="02020603050405020304" pitchFamily="18" charset="0"/>
                <a:cs typeface="Times New Roman" panose="02020603050405020304" pitchFamily="18" charset="0"/>
              </a:rPr>
              <a:t>от </a:t>
            </a:r>
            <a:r>
              <a:rPr lang="ru-RU" sz="2800" b="1" dirty="0">
                <a:solidFill>
                  <a:srgbClr val="C00000"/>
                </a:solidFill>
                <a:effectLst/>
                <a:latin typeface="Times New Roman" panose="02020603050405020304" pitchFamily="18" charset="0"/>
                <a:cs typeface="Times New Roman" panose="02020603050405020304" pitchFamily="18" charset="0"/>
              </a:rPr>
              <a:t>немецких </a:t>
            </a:r>
            <a:r>
              <a:rPr lang="ru-RU" sz="2800" b="1" dirty="0" smtClean="0">
                <a:solidFill>
                  <a:srgbClr val="C00000"/>
                </a:solidFill>
                <a:effectLst/>
                <a:latin typeface="Times New Roman" panose="02020603050405020304" pitchFamily="18" charset="0"/>
                <a:cs typeface="Times New Roman" panose="02020603050405020304" pitchFamily="18" charset="0"/>
              </a:rPr>
              <a:t>оккупантов, </a:t>
            </a:r>
            <a:r>
              <a:rPr lang="ru-RU" sz="2800" b="1" dirty="0">
                <a:solidFill>
                  <a:srgbClr val="C00000"/>
                </a:solidFill>
                <a:effectLst/>
                <a:latin typeface="Times New Roman" panose="02020603050405020304" pitchFamily="18" charset="0"/>
                <a:cs typeface="Times New Roman" panose="02020603050405020304" pitchFamily="18" charset="0"/>
              </a:rPr>
              <a:t>подпольщиков перезахоронили в Старощербиновской</a:t>
            </a:r>
            <a:r>
              <a:rPr lang="ru-RU" sz="2800" b="1" dirty="0" smtClean="0">
                <a:solidFill>
                  <a:srgbClr val="C00000"/>
                </a:solidFill>
                <a:effectLst/>
                <a:latin typeface="Times New Roman" panose="02020603050405020304" pitchFamily="18" charset="0"/>
                <a:cs typeface="Times New Roman" panose="02020603050405020304" pitchFamily="18" charset="0"/>
              </a:rPr>
              <a:t>.</a:t>
            </a:r>
            <a:br>
              <a:rPr lang="ru-RU" sz="2800" b="1" dirty="0" smtClean="0">
                <a:solidFill>
                  <a:srgbClr val="C00000"/>
                </a:solidFill>
                <a:effectLst/>
                <a:latin typeface="Times New Roman" panose="02020603050405020304" pitchFamily="18" charset="0"/>
                <a:cs typeface="Times New Roman" panose="02020603050405020304" pitchFamily="18" charset="0"/>
              </a:rPr>
            </a:br>
            <a:r>
              <a:rPr lang="ru-RU" sz="2800" b="1" dirty="0" smtClean="0">
                <a:solidFill>
                  <a:srgbClr val="C00000"/>
                </a:solidFill>
                <a:effectLst/>
                <a:latin typeface="Times New Roman" panose="02020603050405020304" pitchFamily="18" charset="0"/>
                <a:cs typeface="Times New Roman" panose="02020603050405020304" pitchFamily="18" charset="0"/>
              </a:rPr>
              <a:t>    Так </a:t>
            </a:r>
            <a:r>
              <a:rPr lang="ru-RU" sz="2800" b="1" dirty="0">
                <a:solidFill>
                  <a:srgbClr val="C00000"/>
                </a:solidFill>
                <a:effectLst/>
                <a:latin typeface="Times New Roman" panose="02020603050405020304" pitchFamily="18" charset="0"/>
                <a:cs typeface="Times New Roman" panose="02020603050405020304" pitchFamily="18" charset="0"/>
              </a:rPr>
              <a:t>погибли наши земляки. Они выстояли, не отступили, не предали. Память о них увековечена на гранитных плитах мемориала в районном парке культуры, в названиях улиц станиц и поселков района.</a:t>
            </a:r>
            <a:br>
              <a:rPr lang="ru-RU" sz="2800" b="1" dirty="0">
                <a:solidFill>
                  <a:srgbClr val="C00000"/>
                </a:solidFill>
                <a:effectLst/>
                <a:latin typeface="Times New Roman" panose="02020603050405020304" pitchFamily="18" charset="0"/>
                <a:cs typeface="Times New Roman" panose="02020603050405020304" pitchFamily="18" charset="0"/>
              </a:rPr>
            </a:br>
            <a:r>
              <a:rPr lang="ru-RU" sz="2800" b="1" dirty="0">
                <a:solidFill>
                  <a:srgbClr val="C00000"/>
                </a:solidFill>
                <a:effectLst/>
                <a:latin typeface="Times New Roman" panose="02020603050405020304" pitchFamily="18" charset="0"/>
                <a:cs typeface="Times New Roman" panose="02020603050405020304" pitchFamily="18" charset="0"/>
              </a:rPr>
              <a:t/>
            </a:r>
            <a:br>
              <a:rPr lang="ru-RU" sz="2800" b="1" dirty="0">
                <a:solidFill>
                  <a:srgbClr val="C00000"/>
                </a:solidFill>
                <a:effectLst/>
                <a:latin typeface="Times New Roman" panose="02020603050405020304" pitchFamily="18" charset="0"/>
                <a:cs typeface="Times New Roman" panose="02020603050405020304" pitchFamily="18" charset="0"/>
              </a:rPr>
            </a:br>
            <a:endParaRPr lang="ru-RU" sz="28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30485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1\Desktop\война в Щербиноском районе\452354235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28273"/>
            <a:ext cx="2915816" cy="364601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1\Desktop\война в Щербиноском районе\P1010579лшодлдолд.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76671" y="28272"/>
            <a:ext cx="2963655" cy="3789041"/>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Users\1\Desktop\война в Щербиноском районе\погшр.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48153" y="3128946"/>
            <a:ext cx="2895847" cy="37444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1\Desktop\война в Щербиноском районе\наконечная.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39" y="3346980"/>
            <a:ext cx="2818894" cy="3495553"/>
          </a:xfrm>
          <a:prstGeom prst="rect">
            <a:avLst/>
          </a:prstGeom>
          <a:noFill/>
          <a:extLst>
            <a:ext uri="{909E8E84-426E-40DD-AFC4-6F175D3DCCD1}">
              <a14:hiddenFill xmlns:a14="http://schemas.microsoft.com/office/drawing/2010/main">
                <a:solidFill>
                  <a:srgbClr val="FFFFFF"/>
                </a:solidFill>
              </a14:hiddenFill>
            </a:ext>
          </a:extLst>
        </p:spPr>
      </p:pic>
      <p:sp>
        <p:nvSpPr>
          <p:cNvPr id="10" name="Текст 9"/>
          <p:cNvSpPr>
            <a:spLocks noGrp="1"/>
          </p:cNvSpPr>
          <p:nvPr>
            <p:ph type="body" idx="1"/>
          </p:nvPr>
        </p:nvSpPr>
        <p:spPr>
          <a:xfrm>
            <a:off x="685800" y="4958864"/>
            <a:ext cx="7924800" cy="1710496"/>
          </a:xfrm>
        </p:spPr>
        <p:txBody>
          <a:bodyPr>
            <a:normAutofit fontScale="62500" lnSpcReduction="20000"/>
          </a:bodyPr>
          <a:lstStyle/>
          <a:p>
            <a:pPr algn="ctr"/>
            <a:endParaRPr lang="ru-RU" sz="3200" b="1" dirty="0" smtClean="0"/>
          </a:p>
          <a:p>
            <a:pPr algn="ctr"/>
            <a:endParaRPr lang="ru-RU" sz="3200" b="1" dirty="0"/>
          </a:p>
          <a:p>
            <a:pPr algn="ctr"/>
            <a:r>
              <a:rPr lang="ru-RU" sz="7700" b="1" dirty="0" smtClean="0">
                <a:solidFill>
                  <a:srgbClr val="FF0000"/>
                </a:solidFill>
              </a:rPr>
              <a:t>Погибшие подпольщики</a:t>
            </a:r>
            <a:endParaRPr lang="ru-RU" sz="7700" b="1" dirty="0">
              <a:solidFill>
                <a:srgbClr val="FF0000"/>
              </a:solidFill>
            </a:endParaRPr>
          </a:p>
        </p:txBody>
      </p:sp>
      <p:pic>
        <p:nvPicPr>
          <p:cNvPr id="5" name="Picture 2" descr="C:\Users\1\Desktop\война в Щербиноском районе\2004_12_24\Аркадий Гришко.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15817" y="-2336"/>
            <a:ext cx="3360944" cy="4891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525063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1\Desktop\война в Щербиноском районе\пае.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45" y="1"/>
            <a:ext cx="542975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Текст 2"/>
          <p:cNvSpPr>
            <a:spLocks noGrp="1"/>
          </p:cNvSpPr>
          <p:nvPr>
            <p:ph type="body" idx="2"/>
          </p:nvPr>
        </p:nvSpPr>
        <p:spPr>
          <a:xfrm>
            <a:off x="1835696" y="4797152"/>
            <a:ext cx="7308304" cy="2492896"/>
          </a:xfrm>
        </p:spPr>
        <p:txBody>
          <a:bodyPr>
            <a:normAutofit/>
          </a:bodyPr>
          <a:lstStyle/>
          <a:p>
            <a:r>
              <a:rPr lang="ru-RU" sz="8800" b="1" dirty="0" smtClean="0">
                <a:solidFill>
                  <a:srgbClr val="FF0000"/>
                </a:solidFill>
              </a:rPr>
              <a:t>  Бессмертие</a:t>
            </a:r>
            <a:endParaRPr lang="ru-RU" sz="8800" b="1" dirty="0">
              <a:solidFill>
                <a:srgbClr val="FF0000"/>
              </a:solidFill>
            </a:endParaRPr>
          </a:p>
        </p:txBody>
      </p:sp>
      <p:sp>
        <p:nvSpPr>
          <p:cNvPr id="4" name="Заголовок 3"/>
          <p:cNvSpPr>
            <a:spLocks noGrp="1"/>
          </p:cNvSpPr>
          <p:nvPr>
            <p:ph type="title"/>
          </p:nvPr>
        </p:nvSpPr>
        <p:spPr>
          <a:xfrm>
            <a:off x="5436096" y="980728"/>
            <a:ext cx="3326904" cy="1584176"/>
          </a:xfrm>
        </p:spPr>
        <p:txBody>
          <a:bodyPr>
            <a:noAutofit/>
          </a:bodyPr>
          <a:lstStyle/>
          <a:p>
            <a:r>
              <a:rPr lang="ru-RU" sz="4800" dirty="0" smtClean="0">
                <a:solidFill>
                  <a:srgbClr val="C00000"/>
                </a:solidFill>
              </a:rPr>
              <a:t>Аркадий Гришко</a:t>
            </a:r>
            <a:endParaRPr lang="ru-RU" sz="4800" dirty="0">
              <a:solidFill>
                <a:srgbClr val="C00000"/>
              </a:solidFill>
            </a:endParaRPr>
          </a:p>
        </p:txBody>
      </p:sp>
    </p:spTree>
    <p:extLst>
      <p:ext uri="{BB962C8B-B14F-4D97-AF65-F5344CB8AC3E}">
        <p14:creationId xmlns:p14="http://schemas.microsoft.com/office/powerpoint/2010/main" val="310084571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152400"/>
            <a:ext cx="8229600" cy="5004792"/>
          </a:xfrm>
        </p:spPr>
        <p:txBody>
          <a:bodyPr>
            <a:normAutofit fontScale="90000"/>
          </a:bodyPr>
          <a:lstStyle/>
          <a:p>
            <a:r>
              <a:rPr lang="ru-RU" sz="3600" b="1" dirty="0">
                <a:solidFill>
                  <a:srgbClr val="C00000"/>
                </a:solidFill>
                <a:effectLst/>
              </a:rPr>
              <a:t>Их подвиг не забыт, о них помнят и сегодня. Иван Тимофеевич Котельва, наш земляк, посвятил свое стихотворение Щербиновскому подполью…Прежде всего, самому молодому разведчику – связисту Аркадию Гришко. </a:t>
            </a:r>
            <a:r>
              <a:rPr lang="ru-RU" sz="3600" b="1" dirty="0">
                <a:solidFill>
                  <a:srgbClr val="C00000"/>
                </a:solidFill>
                <a:effectLst/>
                <a:latin typeface="Times New Roman" panose="02020603050405020304" pitchFamily="18" charset="0"/>
                <a:cs typeface="Times New Roman" panose="02020603050405020304" pitchFamily="18" charset="0"/>
              </a:rPr>
              <a:t>Ведь ему было всего 17 лет.</a:t>
            </a:r>
            <a:br>
              <a:rPr lang="ru-RU" sz="3600" b="1" dirty="0">
                <a:solidFill>
                  <a:srgbClr val="C00000"/>
                </a:solidFill>
                <a:effectLst/>
                <a:latin typeface="Times New Roman" panose="02020603050405020304" pitchFamily="18" charset="0"/>
                <a:cs typeface="Times New Roman" panose="02020603050405020304" pitchFamily="18" charset="0"/>
              </a:rPr>
            </a:br>
            <a:r>
              <a:rPr lang="ru-RU" sz="2200" b="1" dirty="0">
                <a:solidFill>
                  <a:srgbClr val="C00000"/>
                </a:solidFill>
                <a:effectLst/>
                <a:latin typeface="Times New Roman" panose="02020603050405020304" pitchFamily="18" charset="0"/>
                <a:cs typeface="Times New Roman" panose="02020603050405020304" pitchFamily="18" charset="0"/>
              </a:rPr>
              <a:t> </a:t>
            </a:r>
            <a:br>
              <a:rPr lang="ru-RU" sz="2200" b="1" dirty="0">
                <a:solidFill>
                  <a:srgbClr val="C00000"/>
                </a:solidFill>
                <a:effectLst/>
                <a:latin typeface="Times New Roman" panose="02020603050405020304" pitchFamily="18" charset="0"/>
                <a:cs typeface="Times New Roman" panose="02020603050405020304" pitchFamily="18" charset="0"/>
              </a:rPr>
            </a:b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20334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52400"/>
            <a:ext cx="8229600" cy="6804992"/>
          </a:xfrm>
        </p:spPr>
        <p:txBody>
          <a:bodyPr>
            <a:normAutofit fontScale="90000"/>
          </a:bodyPr>
          <a:lstStyle/>
          <a:p>
            <a:r>
              <a:rPr lang="ru-RU" sz="3100" b="1" dirty="0" smtClean="0">
                <a:solidFill>
                  <a:srgbClr val="C00000"/>
                </a:solidFill>
                <a:effectLst/>
                <a:latin typeface="Times New Roman" panose="02020603050405020304" pitchFamily="18" charset="0"/>
                <a:cs typeface="Times New Roman" panose="02020603050405020304" pitchFamily="18" charset="0"/>
              </a:rPr>
              <a:t/>
            </a:r>
            <a:br>
              <a:rPr lang="ru-RU" sz="3100" b="1" dirty="0" smtClean="0">
                <a:solidFill>
                  <a:srgbClr val="C00000"/>
                </a:solidFill>
                <a:effectLst/>
                <a:latin typeface="Times New Roman" panose="02020603050405020304" pitchFamily="18" charset="0"/>
                <a:cs typeface="Times New Roman" panose="02020603050405020304" pitchFamily="18" charset="0"/>
              </a:rPr>
            </a:br>
            <a:r>
              <a:rPr lang="ru-RU" sz="3100" b="1" dirty="0">
                <a:solidFill>
                  <a:srgbClr val="C00000"/>
                </a:solidFill>
                <a:effectLst/>
                <a:latin typeface="Times New Roman" panose="02020603050405020304" pitchFamily="18" charset="0"/>
                <a:cs typeface="Times New Roman" panose="02020603050405020304" pitchFamily="18" charset="0"/>
              </a:rPr>
              <a:t/>
            </a:r>
            <a:br>
              <a:rPr lang="ru-RU" sz="3100" b="1" dirty="0">
                <a:solidFill>
                  <a:srgbClr val="C00000"/>
                </a:solidFill>
                <a:effectLst/>
                <a:latin typeface="Times New Roman" panose="02020603050405020304" pitchFamily="18" charset="0"/>
                <a:cs typeface="Times New Roman" panose="02020603050405020304" pitchFamily="18" charset="0"/>
              </a:rPr>
            </a:br>
            <a:r>
              <a:rPr lang="ru-RU" sz="3100" b="1" dirty="0" smtClean="0">
                <a:solidFill>
                  <a:srgbClr val="C00000"/>
                </a:solidFill>
                <a:effectLst/>
                <a:latin typeface="Times New Roman" panose="02020603050405020304" pitchFamily="18" charset="0"/>
                <a:cs typeface="Times New Roman" panose="02020603050405020304" pitchFamily="18" charset="0"/>
              </a:rPr>
              <a:t/>
            </a:r>
            <a:br>
              <a:rPr lang="ru-RU" sz="3100" b="1" dirty="0" smtClean="0">
                <a:solidFill>
                  <a:srgbClr val="C00000"/>
                </a:solidFill>
                <a:effectLst/>
                <a:latin typeface="Times New Roman" panose="02020603050405020304" pitchFamily="18" charset="0"/>
                <a:cs typeface="Times New Roman" panose="02020603050405020304" pitchFamily="18" charset="0"/>
              </a:rPr>
            </a:br>
            <a:r>
              <a:rPr lang="ru-RU" sz="3100" b="1" dirty="0">
                <a:solidFill>
                  <a:srgbClr val="C00000"/>
                </a:solidFill>
                <a:effectLst/>
                <a:latin typeface="Times New Roman" panose="02020603050405020304" pitchFamily="18" charset="0"/>
                <a:cs typeface="Times New Roman" panose="02020603050405020304" pitchFamily="18" charset="0"/>
              </a:rPr>
              <a:t/>
            </a:r>
            <a:br>
              <a:rPr lang="ru-RU" sz="3100" b="1" dirty="0">
                <a:solidFill>
                  <a:srgbClr val="C00000"/>
                </a:solidFill>
                <a:effectLst/>
                <a:latin typeface="Times New Roman" panose="02020603050405020304" pitchFamily="18" charset="0"/>
                <a:cs typeface="Times New Roman" panose="02020603050405020304" pitchFamily="18" charset="0"/>
              </a:rPr>
            </a:br>
            <a:r>
              <a:rPr lang="ru-RU" sz="3100" b="1" dirty="0" smtClean="0">
                <a:solidFill>
                  <a:srgbClr val="C00000"/>
                </a:solidFill>
                <a:effectLst/>
                <a:latin typeface="Times New Roman" panose="02020603050405020304" pitchFamily="18" charset="0"/>
                <a:cs typeface="Times New Roman" panose="02020603050405020304" pitchFamily="18" charset="0"/>
              </a:rPr>
              <a:t/>
            </a:r>
            <a:br>
              <a:rPr lang="ru-RU" sz="3100" b="1" dirty="0" smtClean="0">
                <a:solidFill>
                  <a:srgbClr val="C00000"/>
                </a:solidFill>
                <a:effectLst/>
                <a:latin typeface="Times New Roman" panose="02020603050405020304" pitchFamily="18" charset="0"/>
                <a:cs typeface="Times New Roman" panose="02020603050405020304" pitchFamily="18" charset="0"/>
              </a:rPr>
            </a:br>
            <a:r>
              <a:rPr lang="ru-RU" sz="3100" b="1" dirty="0" smtClean="0">
                <a:solidFill>
                  <a:srgbClr val="C00000"/>
                </a:solidFill>
                <a:effectLst/>
                <a:latin typeface="Times New Roman" panose="02020603050405020304" pitchFamily="18" charset="0"/>
                <a:cs typeface="Times New Roman" panose="02020603050405020304" pitchFamily="18" charset="0"/>
              </a:rPr>
              <a:t>                                          </a:t>
            </a:r>
            <a:r>
              <a:rPr lang="ru-RU" sz="2700" b="1" dirty="0" smtClean="0">
                <a:solidFill>
                  <a:srgbClr val="C00000"/>
                </a:solidFill>
                <a:effectLst/>
                <a:latin typeface="Times New Roman" panose="02020603050405020304" pitchFamily="18" charset="0"/>
                <a:cs typeface="Times New Roman" panose="02020603050405020304" pitchFamily="18" charset="0"/>
              </a:rPr>
              <a:t>Бессмертие.</a:t>
            </a:r>
            <a:r>
              <a:rPr lang="ru-RU" sz="2700" b="1" dirty="0">
                <a:solidFill>
                  <a:srgbClr val="C00000"/>
                </a:solidFill>
                <a:effectLst/>
                <a:latin typeface="Times New Roman" panose="02020603050405020304" pitchFamily="18" charset="0"/>
                <a:cs typeface="Times New Roman" panose="02020603050405020304" pitchFamily="18" charset="0"/>
              </a:rPr>
              <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Утро </a:t>
            </a:r>
            <a:r>
              <a:rPr lang="ru-RU" sz="2700" b="1" dirty="0">
                <a:solidFill>
                  <a:srgbClr val="C00000"/>
                </a:solidFill>
                <a:effectLst/>
                <a:latin typeface="Times New Roman" panose="02020603050405020304" pitchFamily="18" charset="0"/>
                <a:cs typeface="Times New Roman" panose="02020603050405020304" pitchFamily="18" charset="0"/>
              </a:rPr>
              <a:t>июньское дымкою тает,</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летят </a:t>
            </a:r>
            <a:r>
              <a:rPr lang="ru-RU" sz="2700" b="1" dirty="0">
                <a:solidFill>
                  <a:srgbClr val="C00000"/>
                </a:solidFill>
                <a:effectLst/>
                <a:latin typeface="Times New Roman" panose="02020603050405020304" pitchFamily="18" charset="0"/>
                <a:cs typeface="Times New Roman" panose="02020603050405020304" pitchFamily="18" charset="0"/>
              </a:rPr>
              <a:t>журавли над рекой.</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Слушайте</a:t>
            </a:r>
            <a:r>
              <a:rPr lang="ru-RU" sz="2700" b="1" dirty="0">
                <a:solidFill>
                  <a:srgbClr val="C00000"/>
                </a:solidFill>
                <a:effectLst/>
                <a:latin typeface="Times New Roman" panose="02020603050405020304" pitchFamily="18" charset="0"/>
                <a:cs typeface="Times New Roman" panose="02020603050405020304" pitchFamily="18" charset="0"/>
              </a:rPr>
              <a:t>, люди, война наступает,</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слушай</a:t>
            </a:r>
            <a:r>
              <a:rPr lang="ru-RU" sz="2700" b="1" dirty="0">
                <a:solidFill>
                  <a:srgbClr val="C00000"/>
                </a:solidFill>
                <a:effectLst/>
                <a:latin typeface="Times New Roman" panose="02020603050405020304" pitchFamily="18" charset="0"/>
                <a:cs typeface="Times New Roman" panose="02020603050405020304" pitchFamily="18" charset="0"/>
              </a:rPr>
              <a:t>, Аркадий Гришко.</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Ночи </a:t>
            </a:r>
            <a:r>
              <a:rPr lang="ru-RU" sz="2700" b="1" dirty="0">
                <a:solidFill>
                  <a:srgbClr val="C00000"/>
                </a:solidFill>
                <a:effectLst/>
                <a:latin typeface="Times New Roman" panose="02020603050405020304" pitchFamily="18" charset="0"/>
                <a:cs typeface="Times New Roman" panose="02020603050405020304" pitchFamily="18" charset="0"/>
              </a:rPr>
              <a:t>тревожные, темные хаты,</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и </a:t>
            </a:r>
            <a:r>
              <a:rPr lang="ru-RU" sz="2700" b="1" dirty="0">
                <a:solidFill>
                  <a:srgbClr val="C00000"/>
                </a:solidFill>
                <a:effectLst/>
                <a:latin typeface="Times New Roman" panose="02020603050405020304" pitchFamily="18" charset="0"/>
                <a:cs typeface="Times New Roman" panose="02020603050405020304" pitchFamily="18" charset="0"/>
              </a:rPr>
              <a:t>землю покинул покой.</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Строки </a:t>
            </a:r>
            <a:r>
              <a:rPr lang="ru-RU" sz="2700" b="1" dirty="0">
                <a:solidFill>
                  <a:srgbClr val="C00000"/>
                </a:solidFill>
                <a:effectLst/>
                <a:latin typeface="Times New Roman" panose="02020603050405020304" pitchFamily="18" charset="0"/>
                <a:cs typeface="Times New Roman" panose="02020603050405020304" pitchFamily="18" charset="0"/>
              </a:rPr>
              <a:t>бессмертия свинцом автомата</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пишет </a:t>
            </a:r>
            <a:r>
              <a:rPr lang="ru-RU" sz="2700" b="1" dirty="0">
                <a:solidFill>
                  <a:srgbClr val="C00000"/>
                </a:solidFill>
                <a:effectLst/>
                <a:latin typeface="Times New Roman" panose="02020603050405020304" pitchFamily="18" charset="0"/>
                <a:cs typeface="Times New Roman" panose="02020603050405020304" pitchFamily="18" charset="0"/>
              </a:rPr>
              <a:t>Аркадий Гришко.</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Мир </a:t>
            </a:r>
            <a:r>
              <a:rPr lang="ru-RU" sz="2700" b="1" dirty="0">
                <a:solidFill>
                  <a:srgbClr val="C00000"/>
                </a:solidFill>
                <a:effectLst/>
                <a:latin typeface="Times New Roman" panose="02020603050405020304" pitchFamily="18" charset="0"/>
                <a:cs typeface="Times New Roman" panose="02020603050405020304" pitchFamily="18" charset="0"/>
              </a:rPr>
              <a:t>отстояли на нашей планете,</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нам </a:t>
            </a:r>
            <a:r>
              <a:rPr lang="ru-RU" sz="2700" b="1" dirty="0">
                <a:solidFill>
                  <a:srgbClr val="C00000"/>
                </a:solidFill>
                <a:effectLst/>
                <a:latin typeface="Times New Roman" panose="02020603050405020304" pitchFamily="18" charset="0"/>
                <a:cs typeface="Times New Roman" panose="02020603050405020304" pitchFamily="18" charset="0"/>
              </a:rPr>
              <a:t>было порой нелегко.</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Если </a:t>
            </a:r>
            <a:r>
              <a:rPr lang="ru-RU" sz="2700" b="1" dirty="0">
                <a:solidFill>
                  <a:srgbClr val="C00000"/>
                </a:solidFill>
                <a:effectLst/>
                <a:latin typeface="Times New Roman" panose="02020603050405020304" pitchFamily="18" charset="0"/>
                <a:cs typeface="Times New Roman" panose="02020603050405020304" pitchFamily="18" charset="0"/>
              </a:rPr>
              <a:t>поднимешься в бой на рассвете,</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будь</a:t>
            </a:r>
            <a:r>
              <a:rPr lang="ru-RU" sz="2700" b="1" dirty="0">
                <a:solidFill>
                  <a:srgbClr val="C00000"/>
                </a:solidFill>
                <a:effectLst/>
                <a:latin typeface="Times New Roman" panose="02020603050405020304" pitchFamily="18" charset="0"/>
                <a:cs typeface="Times New Roman" panose="02020603050405020304" pitchFamily="18" charset="0"/>
              </a:rPr>
              <a:t>, как Аркадий Гришко.</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Юность</a:t>
            </a:r>
            <a:r>
              <a:rPr lang="ru-RU" sz="2700" b="1" dirty="0">
                <a:solidFill>
                  <a:srgbClr val="C00000"/>
                </a:solidFill>
                <a:effectLst/>
                <a:latin typeface="Times New Roman" panose="02020603050405020304" pitchFamily="18" charset="0"/>
                <a:cs typeface="Times New Roman" panose="02020603050405020304" pitchFamily="18" charset="0"/>
              </a:rPr>
              <a:t>! Ты грудью страну заслонила,</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тяжелой </a:t>
            </a:r>
            <a:r>
              <a:rPr lang="ru-RU" sz="2700" b="1" dirty="0">
                <a:solidFill>
                  <a:srgbClr val="C00000"/>
                </a:solidFill>
                <a:effectLst/>
                <a:latin typeface="Times New Roman" panose="02020603050405020304" pitchFamily="18" charset="0"/>
                <a:cs typeface="Times New Roman" panose="02020603050405020304" pitchFamily="18" charset="0"/>
              </a:rPr>
              <a:t>военной порой.</a:t>
            </a:r>
            <a:br>
              <a:rPr lang="ru-RU" sz="2700" b="1" dirty="0">
                <a:solidFill>
                  <a:srgbClr val="C00000"/>
                </a:solidFill>
                <a:effectLst/>
                <a:latin typeface="Times New Roman" panose="02020603050405020304" pitchFamily="18" charset="0"/>
                <a:cs typeface="Times New Roman" panose="02020603050405020304" pitchFamily="18" charset="0"/>
              </a:rPr>
            </a:br>
            <a:r>
              <a:rPr lang="ru-RU" sz="2700" b="1" dirty="0" smtClean="0">
                <a:solidFill>
                  <a:srgbClr val="C00000"/>
                </a:solidFill>
                <a:effectLst/>
                <a:latin typeface="Times New Roman" panose="02020603050405020304" pitchFamily="18" charset="0"/>
                <a:cs typeface="Times New Roman" panose="02020603050405020304" pitchFamily="18" charset="0"/>
              </a:rPr>
              <a:t>                           </a:t>
            </a:r>
            <a:r>
              <a:rPr lang="ru-RU" sz="2700" b="1" smtClean="0">
                <a:solidFill>
                  <a:srgbClr val="C00000"/>
                </a:solidFill>
                <a:effectLst/>
                <a:latin typeface="Times New Roman" panose="02020603050405020304" pitchFamily="18" charset="0"/>
                <a:cs typeface="Times New Roman" panose="02020603050405020304" pitchFamily="18" charset="0"/>
              </a:rPr>
              <a:t>Не </a:t>
            </a:r>
            <a:r>
              <a:rPr lang="ru-RU" sz="2700" b="1" dirty="0">
                <a:solidFill>
                  <a:srgbClr val="C00000"/>
                </a:solidFill>
                <a:effectLst/>
                <a:latin typeface="Times New Roman" panose="02020603050405020304" pitchFamily="18" charset="0"/>
                <a:cs typeface="Times New Roman" panose="02020603050405020304" pitchFamily="18" charset="0"/>
              </a:rPr>
              <a:t>обелиски на братских могилах,</a:t>
            </a:r>
            <a:r>
              <a:rPr lang="ru-RU" sz="2700" b="1">
                <a:solidFill>
                  <a:srgbClr val="C00000"/>
                </a:solidFill>
                <a:effectLst/>
                <a:latin typeface="Times New Roman" panose="02020603050405020304" pitchFamily="18" charset="0"/>
                <a:cs typeface="Times New Roman" panose="02020603050405020304" pitchFamily="18" charset="0"/>
              </a:rPr>
              <a:t/>
            </a:r>
            <a:br>
              <a:rPr lang="ru-RU" sz="2700" b="1">
                <a:solidFill>
                  <a:srgbClr val="C00000"/>
                </a:solidFill>
                <a:effectLst/>
                <a:latin typeface="Times New Roman" panose="02020603050405020304" pitchFamily="18" charset="0"/>
                <a:cs typeface="Times New Roman" panose="02020603050405020304" pitchFamily="18" charset="0"/>
              </a:rPr>
            </a:br>
            <a:r>
              <a:rPr lang="ru-RU" sz="2700" b="1" smtClean="0">
                <a:solidFill>
                  <a:srgbClr val="C00000"/>
                </a:solidFill>
                <a:effectLst/>
                <a:latin typeface="Times New Roman" panose="02020603050405020304" pitchFamily="18" charset="0"/>
                <a:cs typeface="Times New Roman" panose="02020603050405020304" pitchFamily="18" charset="0"/>
              </a:rPr>
              <a:t>                           это </a:t>
            </a:r>
            <a:r>
              <a:rPr lang="ru-RU" sz="2700" b="1" dirty="0">
                <a:solidFill>
                  <a:srgbClr val="C00000"/>
                </a:solidFill>
                <a:effectLst/>
                <a:latin typeface="Times New Roman" panose="02020603050405020304" pitchFamily="18" charset="0"/>
                <a:cs typeface="Times New Roman" panose="02020603050405020304" pitchFamily="18" charset="0"/>
              </a:rPr>
              <a:t>– бессмертия строй.</a:t>
            </a:r>
            <a:br>
              <a:rPr lang="ru-RU" sz="2700" b="1" dirty="0">
                <a:solidFill>
                  <a:srgbClr val="C00000"/>
                </a:solidFill>
                <a:effectLst/>
                <a:latin typeface="Times New Roman" panose="02020603050405020304" pitchFamily="18" charset="0"/>
                <a:cs typeface="Times New Roman" panose="02020603050405020304" pitchFamily="18" charset="0"/>
              </a:rPr>
            </a:br>
            <a:endParaRPr lang="ru-RU" sz="27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45377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Библиотека\Desktop\img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81000"/>
            <a:ext cx="8856984" cy="6288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36324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pPr algn="ctr"/>
            <a:r>
              <a:rPr lang="ru-RU" sz="3200" dirty="0" smtClean="0">
                <a:solidFill>
                  <a:srgbClr val="7030A0"/>
                </a:solidFill>
              </a:rPr>
              <a:t/>
            </a:r>
            <a:br>
              <a:rPr lang="ru-RU" sz="3200" dirty="0" smtClean="0">
                <a:solidFill>
                  <a:srgbClr val="7030A0"/>
                </a:solidFill>
              </a:rPr>
            </a:br>
            <a:r>
              <a:rPr lang="ru-RU" sz="3200" dirty="0" smtClean="0">
                <a:solidFill>
                  <a:srgbClr val="7030A0"/>
                </a:solidFill>
              </a:rPr>
              <a:t/>
            </a:r>
            <a:br>
              <a:rPr lang="ru-RU" sz="3200" dirty="0" smtClean="0">
                <a:solidFill>
                  <a:srgbClr val="7030A0"/>
                </a:solidFill>
              </a:rPr>
            </a:br>
            <a:r>
              <a:rPr lang="ru-RU" sz="3200" dirty="0" smtClean="0">
                <a:solidFill>
                  <a:srgbClr val="7030A0"/>
                </a:solidFill>
              </a:rPr>
              <a:t/>
            </a:r>
            <a:br>
              <a:rPr lang="ru-RU" sz="3200" dirty="0" smtClean="0">
                <a:solidFill>
                  <a:srgbClr val="7030A0"/>
                </a:solidFill>
              </a:rPr>
            </a:br>
            <a:r>
              <a:rPr lang="ru-RU" sz="3100" dirty="0" smtClean="0">
                <a:solidFill>
                  <a:srgbClr val="C00000"/>
                </a:solidFill>
              </a:rPr>
              <a:t>Мемориальный комплекс в честь воинов-земляков, погибших на фронтах Великой Отечественной войны 1941-1945 гг.</a:t>
            </a:r>
            <a:endParaRPr lang="ru-RU" sz="3100" dirty="0">
              <a:solidFill>
                <a:srgbClr val="C00000"/>
              </a:solidFill>
            </a:endParaRPr>
          </a:p>
        </p:txBody>
      </p:sp>
      <p:pic>
        <p:nvPicPr>
          <p:cNvPr id="1026" name="Picture 2" descr="C:\Documents and Settings\Библиотекарь\Рабочий стол\мемориал.jpg"/>
          <p:cNvPicPr>
            <a:picLocks noGrp="1" noChangeAspect="1" noChangeArrowheads="1"/>
          </p:cNvPicPr>
          <p:nvPr>
            <p:ph idx="1"/>
          </p:nvPr>
        </p:nvPicPr>
        <p:blipFill>
          <a:blip r:embed="rId2" cstate="print"/>
          <a:srcRect/>
          <a:stretch>
            <a:fillRect/>
          </a:stretch>
        </p:blipFill>
        <p:spPr bwMode="auto">
          <a:xfrm>
            <a:off x="2643174" y="1357299"/>
            <a:ext cx="3453590" cy="5143536"/>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Библиотека\Desktop\0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048" y="6581"/>
            <a:ext cx="9433048" cy="70747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18768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620688"/>
            <a:ext cx="8229600" cy="2736304"/>
          </a:xfrm>
        </p:spPr>
        <p:txBody>
          <a:bodyPr>
            <a:normAutofit/>
          </a:bodyPr>
          <a:lstStyle/>
          <a:p>
            <a:pPr algn="just"/>
            <a:r>
              <a:rPr lang="ru-RU" sz="2800" dirty="0" smtClean="0">
                <a:solidFill>
                  <a:srgbClr val="C00000"/>
                </a:solidFill>
              </a:rPr>
              <a:t>    Слайд - презентацию «Щербиновские подпольщики» выполнила библиотекарь МКУК «Детская библиотека» Старощербиновского сельского поселения Щербиновского района - Сарана Т.А.</a:t>
            </a:r>
            <a:endParaRPr lang="ru-RU" sz="2800" dirty="0">
              <a:solidFill>
                <a:srgbClr val="C00000"/>
              </a:solidFill>
            </a:endParaRPr>
          </a:p>
        </p:txBody>
      </p:sp>
    </p:spTree>
    <p:extLst>
      <p:ext uri="{BB962C8B-B14F-4D97-AF65-F5344CB8AC3E}">
        <p14:creationId xmlns:p14="http://schemas.microsoft.com/office/powerpoint/2010/main" val="307327771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330</TotalTime>
  <Words>1267</Words>
  <Application>Microsoft Office PowerPoint</Application>
  <PresentationFormat>Экран (4:3)</PresentationFormat>
  <Paragraphs>59</Paragraphs>
  <Slides>31</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Бумажная</vt:lpstr>
      <vt:lpstr>Щербиновские подпольщики Слайд-презентация посвященная 75-летию Победы в Великой Отечественной войне</vt:lpstr>
      <vt:lpstr>Презентация PowerPoint</vt:lpstr>
      <vt:lpstr>22 июня 1941 года</vt:lpstr>
      <vt:lpstr>Презентация PowerPoint</vt:lpstr>
      <vt:lpstr>Презентация PowerPoint</vt:lpstr>
      <vt:lpstr>Здание разрушенного вокзала</vt:lpstr>
      <vt:lpstr>Презентация PowerPoint</vt:lpstr>
      <vt:lpstr>    Руководителем группы был Герман Анатолий Афанасьевич – начальник Щербиновского НКВД.</vt:lpstr>
      <vt:lpstr>.</vt:lpstr>
      <vt:lpstr>Презентация PowerPoint</vt:lpstr>
      <vt:lpstr>Презентация PowerPoint</vt:lpstr>
      <vt:lpstr>     Когда группа партизан, возглавляемая А. Германом, прибыла в Щербиновский район, она начала устанавливать связи с местными патриотами. Предстояло установить связь с разведгруппой П.Шумского, в которую входили учительница Екатерина Ивановна Гришко, её сыновья Аркадий и Геннадий.             Квартира Гришко стала центром подпольной работы.. </vt:lpstr>
      <vt:lpstr>Презентация PowerPoint</vt:lpstr>
      <vt:lpstr>Екатерина Ивановна Гришко ...   В 1922 году приехала она в свою станицу Старощербиновскую.       Всем своим нелегким учительским трудом, всей своей жизнью она воспитывала в детях чувство любви к своей Родине, глубокую ненависть к насилию.         Она не скрывала от Аркадия и Геннадия, что оставлена в тылу немцев для подпольной работы. Поэтому после установления связи группы    А. А. Германа с  Е. И. Гришко стал   Аркадий равноправным членом подпольной организации. </vt:lpstr>
      <vt:lpstr>Презентация PowerPoint</vt:lpstr>
      <vt:lpstr>Презентация PowerPoint</vt:lpstr>
      <vt:lpstr>Герман располагал довольно обширной информацией. Едва появившись в станице, он узнал, что в первые дни оккупанты расстреляли за станицей около 200 человек. Враг истреблял тех, кто являлся надёжной опорой Советской власти. Гитлеровцы заранее запланировали убийства. Согласно гестаповской классификации всё местное население делилось на 3 категории. Третья категория - коммунисты, комсомольцы, советские активисты, даже пионеры – подлежали беспощадному уничтожению. По Щербиновскому району в список было занесено около 2000 человек. Герман и его помощники не знали о существовании чёрных списков. И всё же помешали тотальному истреблению третьей категории. В самые чёрные дни оккупации они вызвали огонь на себя. Появление в станице листовок явилось первой неприятной неожиданностью для оккупантов: «Смерть немецким захватчикам!»  </vt:lpstr>
      <vt:lpstr>Опытный чекист узнал, что бывший бухгалтер Шумский служит немцам. Не сразу решился Герман идти на встречу с предателем. Он не стал рисковать никем из группы, и на первую встречу пошел один. Не все понравилось Герману в поведении противника. Слишком он был суетлив, слишком интересовался один ли Анатолий Афанасьевич в станице, есть ли у него с кем связь. Ничего определенного не сказал ему Герман. Договорились о встрече следующей ночью. Герман попросил приготовить продукты. Но ни в следующую ночь, ни после не дождалась партизанского вожака засада, устроенная в доме и в саду. Только на третью ночь партизан  пришел. Пришел не сам. </vt:lpstr>
      <vt:lpstr>У кухонного окна на улице с трофейным автоматом стоял Аркадий. Шумский ударил вошедшего в дом Германа обрезком трубы по голове. Всегда готовый к любым неожиданностям, Герман с криком: «Ванька, стреляй!», повалил Шумского на пол. Автоматная очередь пропорола стену дома и окно. Это и решило исход схватки. Шумский трусливо обхватил голову руками, откатился к стенке, а Герман, с залитым кровью лицом, пошатываясь, ушел огородами от погони.</vt:lpstr>
      <vt:lpstr>Превозмогая раскалывающуюся боль в голове, он заявил о незамедлительном уходе всех из дома, чтобы не рисковать жизнью женщин и детей. Он решил вместе с Е. М. Вишняковой пробираться на восток, к линии фронта. Всё дальше на юго- восток пробирались Герман и Вишнякова .Ещё несколько дней и можно было связаться с партизанскими соединениями. Но за станицей Ольгинской фашисты напали на их след. Партизанские разведчики отстреливались до последнего патрона. Вишнякова попала в лапы врага тяжело раненной. Перед смертью на её долю выпали страшные страдания: её пытали безжалостно, изуверски. А в станице начались аресты. Е. И. Гришко и Н. П. Наконечную увезли в Староминское гестапо. Аркадию удалось убежать. </vt:lpstr>
      <vt:lpstr>       Некоторое время спустя стала известна судьба А. А. Германа и Е. М. Вишняковой. Не так далеко оставалось до линии фронта, когда в станице Ольгинской они нарвались на засаду. Отстреливаясь, уничтожили несколько полицейских, но и сами были тяжело ранены. Их схватили. Елизавета Михайловна умерла в Ольгинской после тяжелых, нечеловеческих пыток. Ни одного слова  не добились от нее палачи. А Германа отправили  в Староминское гестапо.      Тревожила Аркадия судьба матери, он добился свидания с ней и там, в Староминской, был арестован. </vt:lpstr>
      <vt:lpstr>Нечеловеческие муки пришлось пережить А. А. Герману, Е. М. Вишняковой, Н. Н. Н. Н. Наконечной, Е. И. Гришко и ее сыну Аркадию. Об этом говорит следующий документ:    «Акт медицинского осмотра трупов советских граждан, замученных немецкими оккупантами 11 февраля 1943 года, ст. Старощербиновская Краснодарского края.»      Мы, нижеподписавшиеся... составили акт по вопросу осмотра доставленных семи трупов. Извлеченных из могил массового расстрела советских граждан, обнаруженных в районе кирпичного завода и станции Староминская. Один из трупов мужчин опознан за бывшего начальника НКВД ст. Старощербиновской – Германа. У него раздроблен череп, вывихнуты конечности в суставах, кости во многих местах переломлены. На грудной клетке много кровоподтеков, пальцы кистей рук раздавлены. В результате медицинского осмотра указанных трупов установлено, что смерть всех этих людей насупила от долговременных пыток и истязаний. Повреждения наносились тупым оружием... </vt:lpstr>
      <vt:lpstr>      Ничего не сказав, они погибли. Хоронить их гитлеровцы запретили, и они несколько дней  лежали на снегу во дворе гестапо.    Ночью патриоты станицы Староминской похитили тела и похоронили их. После освобождения района от немецких оккупантов, подпольщиков перезахоронили в Старощербиновской.     Так погибли наши земляки. Они выстояли, не отступили, не предали. Память о них увековечена на гранитных плитах мемориала в районном парке культуры, в названиях улиц станиц и поселков района.  </vt:lpstr>
      <vt:lpstr>Презентация PowerPoint</vt:lpstr>
      <vt:lpstr>Аркадий Гришко</vt:lpstr>
      <vt:lpstr>Их подвиг не забыт, о них помнят и сегодня. Иван Тимофеевич Котельва, наш земляк, посвятил свое стихотворение Щербиновскому подполью…Прежде всего, самому молодому разведчику – связисту Аркадию Гришко. Ведь ему было всего 17 лет.   </vt:lpstr>
      <vt:lpstr>                                               Бессмертие.                            Утро июньское дымкою тает,                             летят журавли над рекой.                            Слушайте, люди, война наступает,                            слушай, Аркадий Гришко.                            Ночи тревожные, темные хаты,                             и землю покинул покой.                            Строки бессмертия свинцом автомата                            пишет Аркадий Гришко.                            Мир отстояли на нашей планете,                            нам было порой нелегко.                            Если поднимешься в бой на рассвете,                            будь, как Аркадий Гришко.                            Юность! Ты грудью страну заслонила,                            тяжелой военной порой.                            Не обелиски на братских могилах,                            это – бессмертия строй. </vt:lpstr>
      <vt:lpstr>Презентация PowerPoint</vt:lpstr>
      <vt:lpstr>   Мемориальный комплекс в честь воинов-земляков, погибших на фронтах Великой Отечественной войны 1941-1945 гг.</vt:lpstr>
      <vt:lpstr>Презентация PowerPoint</vt:lpstr>
      <vt:lpstr>    Слайд - презентацию «Щербиновские подпольщики» выполнила библиотекарь МКУК «Детская библиотека» Старощербиновского сельского поселения Щербиновского района - Сарана Т.А.</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1</dc:creator>
  <cp:lastModifiedBy>Бос</cp:lastModifiedBy>
  <cp:revision>37</cp:revision>
  <dcterms:created xsi:type="dcterms:W3CDTF">2011-02-08T15:01:10Z</dcterms:created>
  <dcterms:modified xsi:type="dcterms:W3CDTF">2020-05-05T10:26:49Z</dcterms:modified>
</cp:coreProperties>
</file>