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4" name="Google Shape;24;p4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Бос\Desktop\1589719534_0012.jp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/>
          <p:nvPr/>
        </p:nvSpPr>
        <p:spPr>
          <a:xfrm>
            <a:off x="683568" y="260648"/>
            <a:ext cx="7776900" cy="12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МКУК «Детская библиотека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Старощербиновского сельского поселения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Щербиновского района»</a:t>
            </a:r>
            <a:endParaRPr b="1" i="0" sz="2400" u="none" cap="none" strike="noStrik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13"/>
          <p:cNvSpPr/>
          <p:nvPr/>
        </p:nvSpPr>
        <p:spPr>
          <a:xfrm>
            <a:off x="467550" y="1704999"/>
            <a:ext cx="8424900" cy="107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1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Святое Рождество, нам счастье принесло!</a:t>
            </a:r>
            <a:endParaRPr b="1" i="0" sz="51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" name="Google Shape;87;p13"/>
          <p:cNvSpPr/>
          <p:nvPr/>
        </p:nvSpPr>
        <p:spPr>
          <a:xfrm>
            <a:off x="503548" y="2852936"/>
            <a:ext cx="8352900" cy="14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40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Рождественские посиделки</a:t>
            </a:r>
            <a:endParaRPr b="1" i="1" sz="40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971600" y="4221088"/>
            <a:ext cx="7416900" cy="23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Бос\Desktop\DwPDTVCWwAEKwp4.jpg" id="89" name="Google Shape;89;p13"/>
          <p:cNvPicPr preferRelativeResize="0"/>
          <p:nvPr/>
        </p:nvPicPr>
        <p:blipFill rotWithShape="1">
          <a:blip r:embed="rId4">
            <a:alphaModFix/>
          </a:blip>
          <a:srcRect b="23820" l="18582" r="8285" t="20000"/>
          <a:stretch/>
        </p:blipFill>
        <p:spPr>
          <a:xfrm>
            <a:off x="971601" y="3933056"/>
            <a:ext cx="7056783" cy="2664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Бос\Desktop\1589719534_0012.jpg" id="155" name="Google Shape;15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>
            <p:ph idx="2" type="body"/>
          </p:nvPr>
        </p:nvSpPr>
        <p:spPr>
          <a:xfrm>
            <a:off x="4648200" y="1124751"/>
            <a:ext cx="4038600" cy="57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r>
              <a:rPr lang="ru-RU" sz="2400"/>
              <a:t>   </a:t>
            </a:r>
            <a:r>
              <a:rPr b="1" lang="ru-RU" sz="2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День Рождества Христова – день, когда в мир вошел Христос с любовью. Это день всепрощения, день светлых чувств, день, когда нужно всех любить. И пусть в эту ночь и в этот праздник замолкнут все пушки и не поднимется ни одна ракета! Пусть Бог даст тишину солдатам! И пусть в наше сердце войдет любовь к ближнему и дальнему! </a:t>
            </a:r>
            <a:br>
              <a:rPr lang="ru-RU" sz="2400"/>
            </a:br>
            <a:endParaRPr sz="2400"/>
          </a:p>
          <a:p>
            <a:pPr indent="-16510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400"/>
          </a:p>
        </p:txBody>
      </p:sp>
      <p:pic>
        <p:nvPicPr>
          <p:cNvPr descr="В России Рождество празднуют 7 января." id="157" name="Google Shape;157;p22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-941" l="0" r="0" t="16088"/>
          <a:stretch/>
        </p:blipFill>
        <p:spPr>
          <a:xfrm>
            <a:off x="251520" y="1196752"/>
            <a:ext cx="4320600" cy="367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2"/>
          <p:cNvSpPr/>
          <p:nvPr/>
        </p:nvSpPr>
        <p:spPr>
          <a:xfrm>
            <a:off x="251525" y="5085300"/>
            <a:ext cx="4749600" cy="17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9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Рождеством Христовым!</a:t>
            </a:r>
            <a:endParaRPr sz="3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Бос\Desktop\1589719534_0012.jpg" id="94" name="Google Shape;9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3257" y="2913"/>
            <a:ext cx="9144000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30"/>
              <a:buFont typeface="Calibri"/>
              <a:buNone/>
            </a:pPr>
            <a:br>
              <a:rPr lang="ru-RU" sz="2430"/>
            </a:br>
            <a:br>
              <a:rPr lang="ru-RU" sz="2430"/>
            </a:br>
            <a:br>
              <a:rPr lang="ru-RU" sz="2430"/>
            </a:br>
            <a:br>
              <a:rPr lang="ru-RU" sz="2430"/>
            </a:br>
            <a:br>
              <a:rPr lang="ru-RU" sz="2430"/>
            </a:br>
            <a:r>
              <a:rPr b="1" lang="ru-RU" sz="36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Рождество Христово </a:t>
            </a:r>
            <a:r>
              <a:rPr b="1" lang="ru-RU" sz="279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один из наиболее значимых праздников, с которым связаны народные обычаи и традиции, сохранившиеся до наших дней, благодаря вере и бережному отношению к опыту наших предков .</a:t>
            </a:r>
            <a:br>
              <a:rPr b="1" lang="ru-RU" sz="279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 sz="279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https://lusana.ru/files/18312/268/4.jpg" id="96" name="Google Shape;96;p14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-3650" l="8103" r="4384" t="16329"/>
          <a:stretch/>
        </p:blipFill>
        <p:spPr>
          <a:xfrm>
            <a:off x="899600" y="3056850"/>
            <a:ext cx="7416900" cy="361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Бос\Desktop\1589719534_0012.jpg" id="101" name="Google Shape;10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0208" y="0"/>
            <a:ext cx="9204206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/>
          <p:nvPr/>
        </p:nvSpPr>
        <p:spPr>
          <a:xfrm>
            <a:off x="683568" y="2420888"/>
            <a:ext cx="7776900" cy="38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Бос\Desktop\rozhdestvo.jpg" id="103" name="Google Shape;10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76672"/>
            <a:ext cx="3851920" cy="604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/>
          <p:nvPr/>
        </p:nvSpPr>
        <p:spPr>
          <a:xfrm>
            <a:off x="3923929" y="764704"/>
            <a:ext cx="4896600" cy="53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Рождество Христово называют «матерью всех праздников». Рождество — праздник в честь рождения Иисуса Христа. Празднуют его 7 января. Ночь накануне Рождества считается волшебной. Если загадать желание и попросить Бога, оно обязательно сбудется. Только желание должно быть обязательно добрым и мудрым. Ведь доброте и мудрости учил людей Иисус Христос</a:t>
            </a:r>
            <a:r>
              <a:rPr b="1" i="0" lang="ru-RU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1" i="0" sz="24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Бос\Desktop\1589719534_0012.jpg" id="109" name="Google Shape;10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br>
              <a:rPr lang="ru-RU" sz="2400"/>
            </a:br>
            <a:endParaRPr sz="2400"/>
          </a:p>
        </p:txBody>
      </p:sp>
      <p:sp>
        <p:nvSpPr>
          <p:cNvPr id="111" name="Google Shape;111;p16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1844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r>
              <a:t/>
            </a:r>
            <a:endParaRPr sz="1960"/>
          </a:p>
        </p:txBody>
      </p:sp>
      <p:sp>
        <p:nvSpPr>
          <p:cNvPr id="112" name="Google Shape;112;p16"/>
          <p:cNvSpPr txBox="1"/>
          <p:nvPr>
            <p:ph idx="2" type="body"/>
          </p:nvPr>
        </p:nvSpPr>
        <p:spPr>
          <a:xfrm>
            <a:off x="4648200" y="476672"/>
            <a:ext cx="4038600" cy="6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960"/>
              <a:buNone/>
            </a:pPr>
            <a:r>
              <a:rPr b="1" lang="ru-RU" sz="2000">
                <a:solidFill>
                  <a:srgbClr val="002060"/>
                </a:solidFill>
              </a:rPr>
              <a:t> </a:t>
            </a:r>
            <a:r>
              <a:rPr b="1" lang="ru-RU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Подготовка к празднику начиналась за 40 дней до  7 января. Это – Рождественский пост . Рождественский пост установлен для того, чтобы люди ко дню Рождества Христова очистили себя покаянием, молитвою и постом и с чистым сердцем встретили праздник. Последний день поста называется Сочельник. В сочельник до «вечерней звезды», то есть до вечера ничего не ели и не садились за стол.</a:t>
            </a:r>
            <a:r>
              <a:rPr lang="ru-RU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ru-RU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 только звезда появлялась в небе, начинался Сочельник.</a:t>
            </a:r>
            <a:endParaRPr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8440" lvl="0" marL="342900" rtl="0" algn="l">
              <a:lnSpc>
                <a:spcPct val="8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r>
              <a:t/>
            </a:r>
            <a:endParaRPr sz="2000">
              <a:solidFill>
                <a:srgbClr val="002060"/>
              </a:solidFill>
            </a:endParaRPr>
          </a:p>
        </p:txBody>
      </p:sp>
      <p:pic>
        <p:nvPicPr>
          <p:cNvPr descr="C:\Users\Бос\Desktop\img8.jpg" id="113" name="Google Shape;113;p16"/>
          <p:cNvPicPr preferRelativeResize="0"/>
          <p:nvPr/>
        </p:nvPicPr>
        <p:blipFill rotWithShape="1">
          <a:blip r:embed="rId4">
            <a:alphaModFix/>
          </a:blip>
          <a:srcRect b="14844" l="6224" r="33169" t="6822"/>
          <a:stretch/>
        </p:blipFill>
        <p:spPr>
          <a:xfrm>
            <a:off x="262982" y="404664"/>
            <a:ext cx="4320481" cy="590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Бос\Desktop\1589719534_0012.jpg" id="118" name="Google Shape;11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 txBox="1"/>
          <p:nvPr>
            <p:ph idx="2" type="body"/>
          </p:nvPr>
        </p:nvSpPr>
        <p:spPr>
          <a:xfrm>
            <a:off x="3563888" y="620688"/>
            <a:ext cx="5122800" cy="58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rPr lang="ru-RU" sz="2200"/>
              <a:t>   </a:t>
            </a:r>
            <a:r>
              <a:rPr b="1" lang="ru-RU" sz="2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Перед ужином зажигали восковую свечу и все вместе вслух радостно и торжественно молились. И только после молитвы можно было начинать ужин.</a:t>
            </a:r>
            <a:endParaRPr sz="2200"/>
          </a:p>
          <a:p>
            <a:pPr indent="0" lvl="0" marL="0" rtl="0" algn="ctr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rgbClr val="002060"/>
              </a:buClr>
              <a:buSzPts val="2380"/>
              <a:buNone/>
            </a:pPr>
            <a:r>
              <a:rPr b="1" lang="ru-RU" sz="2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Самое важное блюдо на столе — кутья. Готовили её из пшеницы или риса добавляли мак, орехи, изюм и мёд. Говорили, что это истинная пища Бога. Стол был постный. Мясные блюда ставились на стол лишь в Рождество, 7 января. После домашнего Сочельника дети шли к своим крёстным родителям, несли им кутью, а крёстные с нетерпением ждали маленьких крестников. Они угощали их, дарили конфеты, деньги.</a:t>
            </a:r>
            <a:endParaRPr sz="2200"/>
          </a:p>
          <a:p>
            <a:pPr indent="-191770" lvl="0" marL="34290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t/>
            </a:r>
            <a:endParaRPr b="1" sz="2200">
              <a:solidFill>
                <a:srgbClr val="FF0000"/>
              </a:solidFill>
            </a:endParaRPr>
          </a:p>
          <a:p>
            <a:pPr indent="-191770" lvl="0" marL="34290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t/>
            </a:r>
            <a:endParaRPr sz="2200"/>
          </a:p>
          <a:p>
            <a:pPr indent="-191770" lvl="0" marL="34290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t/>
            </a:r>
            <a:endParaRPr sz="2200"/>
          </a:p>
        </p:txBody>
      </p:sp>
      <p:pic>
        <p:nvPicPr>
          <p:cNvPr descr="C:\Users\Бос\Desktop\890016_main.jpg" id="120" name="Google Shape;12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512" y="1124744"/>
            <a:ext cx="3384375" cy="43204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Бос\Desktop\1589719534_0012.jpg" id="125" name="Google Shape;12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8"/>
          <p:cNvSpPr txBox="1"/>
          <p:nvPr>
            <p:ph idx="1" type="body"/>
          </p:nvPr>
        </p:nvSpPr>
        <p:spPr>
          <a:xfrm>
            <a:off x="323528" y="548680"/>
            <a:ext cx="4172400" cy="55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177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t/>
            </a:r>
            <a:endParaRPr sz="2380"/>
          </a:p>
        </p:txBody>
      </p:sp>
      <p:sp>
        <p:nvSpPr>
          <p:cNvPr id="127" name="Google Shape;127;p18"/>
          <p:cNvSpPr txBox="1"/>
          <p:nvPr>
            <p:ph idx="2" type="body"/>
          </p:nvPr>
        </p:nvSpPr>
        <p:spPr>
          <a:xfrm>
            <a:off x="4932040" y="188640"/>
            <a:ext cx="3754800" cy="64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380"/>
              <a:buNone/>
            </a:pPr>
            <a:r>
              <a:rPr b="1" lang="ru-RU" sz="2200">
                <a:solidFill>
                  <a:srgbClr val="44444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</a:t>
            </a:r>
            <a:endParaRPr sz="2200"/>
          </a:p>
          <a:p>
            <a:pPr indent="0" lvl="0" marL="0" rtl="0" algn="ctr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rgbClr val="002060"/>
              </a:buClr>
              <a:buSzPts val="2380"/>
              <a:buNone/>
            </a:pPr>
            <a:r>
              <a:rPr b="1" lang="ru-RU" sz="2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окончании вечери  начиналось колядование. Коляда состояла в том, что деревенская молодежь - парни, девушки, подростки - собирались в группы, рядились в костюмы, маски и ходили по домам.</a:t>
            </a:r>
            <a:br>
              <a:rPr b="1" lang="ru-RU" sz="2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ru-RU" sz="2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Переходя от одного дома к другому, под окнами или в избах, они пели песни в честь праздника, то как поздравление, величание хозяев, то просто ради развлечения и потехи. Хозяева в награду за это давали им угощенье и деньги.</a:t>
            </a:r>
            <a:endParaRPr b="1" sz="22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:\Users\Бос\Desktop\520325004.jpg" id="128" name="Google Shape;128;p18"/>
          <p:cNvPicPr preferRelativeResize="0"/>
          <p:nvPr/>
        </p:nvPicPr>
        <p:blipFill rotWithShape="1">
          <a:blip r:embed="rId4">
            <a:alphaModFix/>
          </a:blip>
          <a:srcRect b="20105" l="22385" r="12045" t="8623"/>
          <a:stretch/>
        </p:blipFill>
        <p:spPr>
          <a:xfrm>
            <a:off x="251521" y="620688"/>
            <a:ext cx="4680520" cy="5688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Бос\Desktop\1589719534_0012.jpg" id="133" name="Google Shape;13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1902" y="14373"/>
            <a:ext cx="9175901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/>
          <p:nvPr/>
        </p:nvSpPr>
        <p:spPr>
          <a:xfrm>
            <a:off x="230300" y="3099475"/>
            <a:ext cx="8664900" cy="3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7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Коляда, Моляда! Уродилась Коляда!</a:t>
            </a:r>
            <a:endParaRPr sz="27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7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Кто подаст пирога – тому двор живота,</a:t>
            </a:r>
            <a:endParaRPr sz="27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7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Ещё мелкой скотинки – числа бы вам не знать!</a:t>
            </a:r>
            <a:endParaRPr sz="27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7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кто не даст ни копейки – завалим окошки,</a:t>
            </a:r>
            <a:endParaRPr sz="27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7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Кто не даст пирога – сведём корову за рога, </a:t>
            </a:r>
            <a:endParaRPr b="1" i="0" sz="27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7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Кто не даст хлеба – уведём деда,</a:t>
            </a:r>
            <a:endParaRPr sz="27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7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Кто не даст ветчины – тем расколем чугуны!</a:t>
            </a:r>
            <a:endParaRPr sz="2700"/>
          </a:p>
        </p:txBody>
      </p:sp>
      <p:sp>
        <p:nvSpPr>
          <p:cNvPr id="135" name="Google Shape;135;p19"/>
          <p:cNvSpPr/>
          <p:nvPr/>
        </p:nvSpPr>
        <p:spPr>
          <a:xfrm>
            <a:off x="2339750" y="920650"/>
            <a:ext cx="4680600" cy="217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4000" u="sng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Конкурс колядок.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Бос\Desktop\1589719534_0012.jpg" id="140" name="Google Shape;14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0"/>
          <p:cNvSpPr txBox="1"/>
          <p:nvPr>
            <p:ph idx="2" type="body"/>
          </p:nvPr>
        </p:nvSpPr>
        <p:spPr>
          <a:xfrm>
            <a:off x="4057602" y="548675"/>
            <a:ext cx="4546800" cy="57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None/>
            </a:pPr>
            <a:r>
              <a:rPr b="1" lang="ru-RU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lang="ru-RU" sz="1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второй день Рождества начиналась самая веселая и таинственная для молодежи пора - Святки, святые дни, которые продолжаются от Рождества до Крещения, пора гаданий, особых обрядов, когда незамужние девушки и холостые парни пытались узнать свою судьбу. </a:t>
            </a:r>
            <a:endParaRPr sz="1800"/>
          </a:p>
        </p:txBody>
      </p:sp>
      <p:sp>
        <p:nvSpPr>
          <p:cNvPr id="142" name="Google Shape;142;p20"/>
          <p:cNvSpPr/>
          <p:nvPr/>
        </p:nvSpPr>
        <p:spPr>
          <a:xfrm>
            <a:off x="467544" y="3933056"/>
            <a:ext cx="8136900" cy="23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Как бы в подражание разыгравшейся нечисти парни от Нового года до кануна Крещения вовсю чудили: опрокидывали поленницы дров, закладывали чем попало ворота, так что хозяевам было не выйти на улицу, забирались на крыши и закрывали досками трубы при топке печи избы наполнялись дымом. Об этих праздничных проказах знали и относились к ним снисходительно, тем более что сразу после Крещения они прекращались.</a:t>
            </a:r>
            <a:endParaRPr b="1" i="0" sz="2000" u="none" cap="none" strike="noStrik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:\Users\Бос\Desktop\w5tBwT18MR.jpg" id="143" name="Google Shape;143;p20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3301" y="548668"/>
            <a:ext cx="3384300" cy="288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Бос\Desktop\1589719534_0012.jpg" id="148" name="Google Shape;14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1"/>
          <p:cNvSpPr txBox="1"/>
          <p:nvPr>
            <p:ph idx="2" type="body"/>
          </p:nvPr>
        </p:nvSpPr>
        <p:spPr>
          <a:xfrm>
            <a:off x="395536" y="3573016"/>
            <a:ext cx="8280900" cy="30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170"/>
              <a:buNone/>
            </a:pPr>
            <a:r>
              <a:rPr b="1" lang="ru-RU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Крещение Господне отмечается 19 января.</a:t>
            </a:r>
            <a:endParaRPr b="1" sz="20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rgbClr val="C00000"/>
              </a:buClr>
              <a:buSzPts val="2170"/>
              <a:buNone/>
            </a:pPr>
            <a:r>
              <a:rPr b="1" lang="ru-RU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Христианский праздник, установленный в честь события евангельской истории, крещения Иисуса Христа в реке Иордан Иоанном Крестителем. Во время крещения, согласно всем трём синоптическим Евангелиям, на Иисуса сошёл Святой Дух в виде голубя; одновременно глас с небес провозгласил: «Сей есть Сын Мой возлюбленный, в Котором Моё благоволение». Евангелие от Иоанна также говорит о крещении Иисуса Христа в водах Иордана и сошествии Святого Духа, но не прямо, а в форме свидетельства Иоанна Крестителя.</a:t>
            </a:r>
            <a:endParaRPr sz="2000"/>
          </a:p>
          <a:p>
            <a:pPr indent="0" lvl="0" marL="0" rtl="0" algn="l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t/>
            </a:r>
            <a:endParaRPr b="1"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:\Users\Бос\Desktop\SIIICRvN880.jpg" id="150" name="Google Shape;150;p21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03848" y="332656"/>
            <a:ext cx="2808300" cy="309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