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94" r:id="rId5"/>
    <p:sldId id="278" r:id="rId6"/>
    <p:sldId id="283" r:id="rId7"/>
    <p:sldId id="287" r:id="rId8"/>
    <p:sldId id="289" r:id="rId9"/>
    <p:sldId id="290" r:id="rId10"/>
    <p:sldId id="29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3DD"/>
    <a:srgbClr val="00682F"/>
    <a:srgbClr val="008000"/>
    <a:srgbClr val="CC00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4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8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6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4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3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2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BB2B-3C99-4210-AA33-B6102E125D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1DB7-B410-4EBE-8FF0-24ADD82CA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0lik.ru/uploads/posts/2009-12/1260980079_0lik.ru_ea12b2d726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4"/>
          <a:stretch/>
        </p:blipFill>
        <p:spPr bwMode="auto">
          <a:xfrm>
            <a:off x="18391" y="0"/>
            <a:ext cx="9117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44374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Microsoft YaHei UI" pitchFamily="34" charset="-122"/>
                <a:ea typeface="Microsoft YaHei UI" pitchFamily="34" charset="-122"/>
                <a:cs typeface="Mongolian Baiti" pitchFamily="66" charset="0"/>
              </a:rPr>
              <a:t>Во дворе зима, 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Microsoft YaHei UI" pitchFamily="34" charset="-122"/>
                <a:ea typeface="Microsoft YaHei UI" pitchFamily="34" charset="-122"/>
                <a:cs typeface="Mongolian Baiti" pitchFamily="66" charset="0"/>
              </a:rPr>
              <a:t>возле ёлки 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Microsoft YaHei UI" pitchFamily="34" charset="-122"/>
                <a:ea typeface="Microsoft YaHei UI" pitchFamily="34" charset="-122"/>
                <a:cs typeface="Mongolian Baiti" pitchFamily="66" charset="0"/>
              </a:rPr>
              <a:t>кутерьма</a:t>
            </a:r>
            <a:endParaRPr lang="ru-RU" sz="4000" b="1" i="1" dirty="0">
              <a:solidFill>
                <a:srgbClr val="00B050"/>
              </a:solidFill>
              <a:latin typeface="Microsoft YaHei UI" pitchFamily="34" charset="-122"/>
              <a:ea typeface="Microsoft YaHei UI" pitchFamily="34" charset="-122"/>
              <a:cs typeface="Mongolian Bait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801587"/>
            <a:ext cx="5328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 района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907" y="446847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813DD"/>
                </a:solidFill>
              </a:rPr>
              <a:t>Новогоднее ассорти</a:t>
            </a:r>
            <a:endParaRPr lang="ru-RU" b="1" dirty="0">
              <a:solidFill>
                <a:srgbClr val="481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nus-plus-mus.ucoz.ru/_ld/13/5565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" y="75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ww.panoramahotel-oberwiesenthal.de/wp-content/uploads/2016/08/Fotolia_93112274_M-se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8"/>
          <a:stretch/>
        </p:blipFill>
        <p:spPr bwMode="auto">
          <a:xfrm>
            <a:off x="5330936" y="-69458"/>
            <a:ext cx="3828996" cy="138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97195"/>
            <a:ext cx="333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Стихи о зиме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284" y="112804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813DD"/>
                </a:solidFill>
              </a:rPr>
              <a:t>Поет зима — аукает,</a:t>
            </a:r>
            <a:br>
              <a:rPr lang="ru-RU" sz="2400" b="1" dirty="0">
                <a:solidFill>
                  <a:srgbClr val="4813DD"/>
                </a:solidFill>
              </a:rPr>
            </a:br>
            <a:r>
              <a:rPr lang="ru-RU" sz="2400" b="1" dirty="0">
                <a:solidFill>
                  <a:srgbClr val="4813DD"/>
                </a:solidFill>
              </a:rPr>
              <a:t>Мохнатый лес баюкает</a:t>
            </a:r>
          </a:p>
          <a:p>
            <a:r>
              <a:rPr lang="ru-RU" sz="2400" b="1" dirty="0" err="1" smtClean="0">
                <a:solidFill>
                  <a:srgbClr val="4813DD"/>
                </a:solidFill>
              </a:rPr>
              <a:t>Стозвоном</a:t>
            </a:r>
            <a:r>
              <a:rPr lang="ru-RU" sz="2400" b="1" dirty="0" smtClean="0">
                <a:solidFill>
                  <a:srgbClr val="4813DD"/>
                </a:solidFill>
              </a:rPr>
              <a:t> </a:t>
            </a:r>
            <a:r>
              <a:rPr lang="ru-RU" sz="2400" b="1" dirty="0">
                <a:solidFill>
                  <a:srgbClr val="4813DD"/>
                </a:solidFill>
              </a:rPr>
              <a:t>сосняка.</a:t>
            </a:r>
            <a:br>
              <a:rPr lang="ru-RU" sz="2400" b="1" dirty="0">
                <a:solidFill>
                  <a:srgbClr val="4813DD"/>
                </a:solidFill>
              </a:rPr>
            </a:br>
            <a:r>
              <a:rPr lang="ru-RU" sz="2400" b="1" dirty="0">
                <a:solidFill>
                  <a:srgbClr val="4813DD"/>
                </a:solidFill>
              </a:rPr>
              <a:t>Кругом с тоской глубокою</a:t>
            </a:r>
            <a:br>
              <a:rPr lang="ru-RU" sz="2400" b="1" dirty="0">
                <a:solidFill>
                  <a:srgbClr val="4813DD"/>
                </a:solidFill>
              </a:rPr>
            </a:br>
            <a:r>
              <a:rPr lang="ru-RU" sz="2400" b="1" dirty="0">
                <a:solidFill>
                  <a:srgbClr val="4813DD"/>
                </a:solidFill>
              </a:rPr>
              <a:t>Плывут в страну далекую</a:t>
            </a:r>
            <a:br>
              <a:rPr lang="ru-RU" sz="2400" b="1" dirty="0">
                <a:solidFill>
                  <a:srgbClr val="4813DD"/>
                </a:solidFill>
              </a:rPr>
            </a:br>
            <a:r>
              <a:rPr lang="ru-RU" sz="2400" b="1" dirty="0">
                <a:solidFill>
                  <a:srgbClr val="4813DD"/>
                </a:solidFill>
              </a:rPr>
              <a:t>Седые облака</a:t>
            </a:r>
            <a:r>
              <a:rPr lang="ru-RU" sz="2400" b="1" dirty="0" smtClean="0">
                <a:solidFill>
                  <a:srgbClr val="4813DD"/>
                </a:solidFill>
              </a:rPr>
              <a:t>.</a:t>
            </a:r>
          </a:p>
          <a:p>
            <a:r>
              <a:rPr lang="ru-RU" b="1" dirty="0">
                <a:solidFill>
                  <a:srgbClr val="4813DD"/>
                </a:solidFill>
              </a:rPr>
              <a:t> </a:t>
            </a:r>
            <a:r>
              <a:rPr lang="ru-RU" b="1" dirty="0" smtClean="0">
                <a:solidFill>
                  <a:srgbClr val="4813DD"/>
                </a:solidFill>
              </a:rPr>
              <a:t>                                 С. Есенин</a:t>
            </a:r>
            <a:endParaRPr lang="ru-RU" b="1" dirty="0">
              <a:solidFill>
                <a:srgbClr val="4813D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7040" y="1503729"/>
            <a:ext cx="38865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C00CC"/>
                </a:solidFill>
              </a:rPr>
              <a:t>Чародейкою Зимою</a:t>
            </a:r>
            <a:br>
              <a:rPr lang="ru-RU" sz="2400" b="1" dirty="0">
                <a:solidFill>
                  <a:srgbClr val="CC00CC"/>
                </a:solidFill>
              </a:rPr>
            </a:br>
            <a:r>
              <a:rPr lang="ru-RU" sz="2400" b="1" dirty="0">
                <a:solidFill>
                  <a:srgbClr val="CC00CC"/>
                </a:solidFill>
              </a:rPr>
              <a:t>Околдован, лес стоит —</a:t>
            </a:r>
            <a:br>
              <a:rPr lang="ru-RU" sz="2400" b="1" dirty="0">
                <a:solidFill>
                  <a:srgbClr val="CC00CC"/>
                </a:solidFill>
              </a:rPr>
            </a:br>
            <a:r>
              <a:rPr lang="ru-RU" sz="2400" b="1" dirty="0">
                <a:solidFill>
                  <a:srgbClr val="CC00CC"/>
                </a:solidFill>
              </a:rPr>
              <a:t>И под снежной </a:t>
            </a:r>
            <a:r>
              <a:rPr lang="ru-RU" sz="2400" b="1" dirty="0" err="1" smtClean="0">
                <a:solidFill>
                  <a:srgbClr val="CC00CC"/>
                </a:solidFill>
              </a:rPr>
              <a:t>бахромою</a:t>
            </a:r>
            <a:r>
              <a:rPr lang="ru-RU" sz="2400" b="1" dirty="0" smtClean="0">
                <a:solidFill>
                  <a:srgbClr val="CC00CC"/>
                </a:solidFill>
              </a:rPr>
              <a:t>,</a:t>
            </a:r>
            <a:r>
              <a:rPr lang="ru-RU" sz="2400" b="1" dirty="0">
                <a:solidFill>
                  <a:srgbClr val="CC00CC"/>
                </a:solidFill>
              </a:rPr>
              <a:t/>
            </a:r>
            <a:br>
              <a:rPr lang="ru-RU" sz="2400" b="1" dirty="0">
                <a:solidFill>
                  <a:srgbClr val="CC00CC"/>
                </a:solidFill>
              </a:rPr>
            </a:br>
            <a:r>
              <a:rPr lang="ru-RU" sz="2400" b="1" dirty="0">
                <a:solidFill>
                  <a:srgbClr val="CC00CC"/>
                </a:solidFill>
              </a:rPr>
              <a:t>Неподвижною, немою,</a:t>
            </a:r>
            <a:br>
              <a:rPr lang="ru-RU" sz="2400" b="1" dirty="0">
                <a:solidFill>
                  <a:srgbClr val="CC00CC"/>
                </a:solidFill>
              </a:rPr>
            </a:br>
            <a:r>
              <a:rPr lang="ru-RU" sz="2400" b="1" dirty="0">
                <a:solidFill>
                  <a:srgbClr val="CC00CC"/>
                </a:solidFill>
              </a:rPr>
              <a:t>Чудной жизнью он </a:t>
            </a:r>
            <a:r>
              <a:rPr lang="ru-RU" sz="2400" b="1" dirty="0" smtClean="0">
                <a:solidFill>
                  <a:srgbClr val="CC00CC"/>
                </a:solidFill>
              </a:rPr>
              <a:t>блестит.</a:t>
            </a:r>
          </a:p>
          <a:p>
            <a:r>
              <a:rPr lang="ru-RU" b="1" dirty="0">
                <a:solidFill>
                  <a:srgbClr val="CC00CC"/>
                </a:solidFill>
              </a:rPr>
              <a:t> </a:t>
            </a:r>
            <a:r>
              <a:rPr lang="ru-RU" b="1" dirty="0" smtClean="0">
                <a:solidFill>
                  <a:srgbClr val="CC00CC"/>
                </a:solidFill>
              </a:rPr>
              <a:t>                                              Ф. Тютчев</a:t>
            </a:r>
            <a:endParaRPr lang="ru-RU" b="1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646" y="4158371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Светло-пушистая,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Снежинка белая,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Какая чистая,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Какая смелая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К. Бальмонт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168" y="3885825"/>
            <a:ext cx="3937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</a:rPr>
              <a:t>Вот север, тучи нагоняя,</a:t>
            </a:r>
            <a:br>
              <a:rPr lang="ru-RU" sz="2400" b="1" dirty="0">
                <a:solidFill>
                  <a:srgbClr val="008000"/>
                </a:solidFill>
              </a:rPr>
            </a:br>
            <a:r>
              <a:rPr lang="ru-RU" sz="2400" b="1" dirty="0">
                <a:solidFill>
                  <a:srgbClr val="008000"/>
                </a:solidFill>
              </a:rPr>
              <a:t>Дохнул, завыл — и вот сама</a:t>
            </a:r>
            <a:br>
              <a:rPr lang="ru-RU" sz="2400" b="1" dirty="0">
                <a:solidFill>
                  <a:srgbClr val="008000"/>
                </a:solidFill>
              </a:rPr>
            </a:br>
            <a:r>
              <a:rPr lang="ru-RU" sz="2400" b="1" dirty="0">
                <a:solidFill>
                  <a:srgbClr val="008000"/>
                </a:solidFill>
              </a:rPr>
              <a:t>Идет волшебница зима</a:t>
            </a:r>
            <a:r>
              <a:rPr lang="ru-RU" sz="2400" b="1" dirty="0" smtClean="0">
                <a:solidFill>
                  <a:srgbClr val="008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                                             А. Пушкин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https://avatars.mds.yandex.net/get-pdb/1528118/82c10815-44e8-473b-97fd-5e99746fe64b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91181"/>
            <a:ext cx="2952328" cy="175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019.radikal.ru/i638/1602/f9/ed8063425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309435"/>
            <a:ext cx="65972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4813DD"/>
                </a:solidFill>
                <a:latin typeface="Arial Black" pitchFamily="34" charset="0"/>
              </a:rPr>
              <a:t>Если лес укрыт снегами,</a:t>
            </a:r>
          </a:p>
          <a:p>
            <a:r>
              <a:rPr lang="ru-RU" sz="3200" b="1" dirty="0" smtClean="0">
                <a:solidFill>
                  <a:srgbClr val="4813DD"/>
                </a:solidFill>
                <a:latin typeface="Arial Black" pitchFamily="34" charset="0"/>
              </a:rPr>
              <a:t>Если пахнет </a:t>
            </a:r>
            <a:r>
              <a:rPr lang="ru-RU" sz="3200" b="1" dirty="0" smtClean="0">
                <a:solidFill>
                  <a:srgbClr val="4813DD"/>
                </a:solidFill>
                <a:latin typeface="Arial Black" pitchFamily="34" charset="0"/>
              </a:rPr>
              <a:t>пирогами,</a:t>
            </a:r>
            <a:endParaRPr lang="ru-RU" sz="3200" b="1" dirty="0" smtClean="0">
              <a:solidFill>
                <a:srgbClr val="4813DD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4813DD"/>
                </a:solidFill>
                <a:latin typeface="Arial Black" pitchFamily="34" charset="0"/>
              </a:rPr>
              <a:t>Если ёлка в дом </a:t>
            </a:r>
            <a:r>
              <a:rPr lang="ru-RU" sz="3200" b="1" dirty="0" smtClean="0">
                <a:solidFill>
                  <a:srgbClr val="4813DD"/>
                </a:solidFill>
                <a:latin typeface="Arial Black" pitchFamily="34" charset="0"/>
              </a:rPr>
              <a:t>идёт,</a:t>
            </a:r>
            <a:endParaRPr lang="ru-RU" sz="3200" b="1" dirty="0" smtClean="0">
              <a:solidFill>
                <a:srgbClr val="4813DD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4813DD"/>
                </a:solidFill>
                <a:latin typeface="Arial Black" pitchFamily="34" charset="0"/>
              </a:rPr>
              <a:t>Что за праздник?...</a:t>
            </a:r>
            <a:endParaRPr lang="ru-RU" sz="3200" b="1" dirty="0">
              <a:solidFill>
                <a:srgbClr val="4813DD"/>
              </a:solidFill>
              <a:latin typeface="Arial Black" pitchFamily="34" charset="0"/>
            </a:endParaRPr>
          </a:p>
        </p:txBody>
      </p:sp>
      <p:pic>
        <p:nvPicPr>
          <p:cNvPr id="4" name="Picture 12" descr="https://nachalo4ka.ru/wp-content/uploads/2014/11/novogodnyaya-yolochka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413132"/>
            <a:ext cx="2218174" cy="32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up/datai/187331/0003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" y="-28926"/>
            <a:ext cx="9163121" cy="69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0738" y="620688"/>
            <a:ext cx="44983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Что такое Новый год?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Это всё наоборот: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Ёлки в комнате растут,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Белки шишек не грызут,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Зайцы рядом с волком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На колючей ёлке!</a:t>
            </a:r>
            <a:endParaRPr lang="ru-RU" sz="2400" dirty="0">
              <a:solidFill>
                <a:srgbClr val="4813DD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356992"/>
            <a:ext cx="49279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Дождик тоже не простой,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В новый год он золотой,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Блещет, </a:t>
            </a:r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что есть </a:t>
            </a:r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мочи,</a:t>
            </a:r>
            <a:endParaRPr lang="ru-RU" sz="2400" dirty="0" smtClean="0">
              <a:solidFill>
                <a:srgbClr val="4813DD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Никого не мочит,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Даже Дедушка Мороз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Никому не щиплет нос.</a:t>
            </a:r>
          </a:p>
          <a:p>
            <a:r>
              <a:rPr lang="ru-RU" sz="2400" dirty="0" smtClean="0">
                <a:solidFill>
                  <a:srgbClr val="4813DD"/>
                </a:solidFill>
                <a:latin typeface="Arial Black" pitchFamily="34" charset="0"/>
              </a:rPr>
              <a:t>                       Е. Михайлова</a:t>
            </a:r>
            <a:endParaRPr lang="ru-RU" sz="2400" dirty="0">
              <a:solidFill>
                <a:srgbClr val="4813DD"/>
              </a:solidFill>
              <a:latin typeface="Arial Black" pitchFamily="34" charset="0"/>
            </a:endParaRPr>
          </a:p>
        </p:txBody>
      </p:sp>
      <p:pic>
        <p:nvPicPr>
          <p:cNvPr id="6" name="Picture 6" descr="https://thumbs.dreamstime.com/z/kinderen-en-kerstboom-446557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3"/>
          <a:stretch/>
        </p:blipFill>
        <p:spPr bwMode="auto">
          <a:xfrm>
            <a:off x="19153" y="1289210"/>
            <a:ext cx="4330009" cy="4135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svisgaz.by/uploads/posts/2016-12/1483106805_n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53"/>
            <a:ext cx="1960559" cy="1504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nus-plus-mus.ucoz.ru/_ld/13/5565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852" cy="70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ww.panoramahotel-oberwiesenthal.de/wp-content/uploads/2016/08/Fotolia_93112274_M-se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8"/>
          <a:stretch/>
        </p:blipFill>
        <p:spPr bwMode="auto">
          <a:xfrm>
            <a:off x="5330936" y="-69458"/>
            <a:ext cx="3828996" cy="138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2.infourok.ru/uploads/ex/0178/00064307-7e2baaaf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3" b="73665"/>
          <a:stretch/>
        </p:blipFill>
        <p:spPr bwMode="auto">
          <a:xfrm>
            <a:off x="3923678" y="2131116"/>
            <a:ext cx="1289712" cy="1153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09303"/>
            <a:ext cx="4281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Немного истории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484784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Обычай праздновать Новый год 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Зародился в Месопотамии.</a:t>
            </a:r>
            <a:endParaRPr lang="ru-RU" b="1" dirty="0">
              <a:solidFill>
                <a:srgbClr val="4813DD"/>
              </a:solidFill>
              <a:latin typeface="Arial Black" pitchFamily="34" charset="0"/>
            </a:endParaRPr>
          </a:p>
        </p:txBody>
      </p:sp>
      <p:pic>
        <p:nvPicPr>
          <p:cNvPr id="10" name="Picture 2" descr="https://cloud.prezentacii.org/18/09/72522/images/screen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6600" r="2458" b="5547"/>
          <a:stretch/>
        </p:blipFill>
        <p:spPr bwMode="auto">
          <a:xfrm rot="10800000" flipV="1">
            <a:off x="1765516" y="4138282"/>
            <a:ext cx="1917450" cy="26750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2660954"/>
            <a:ext cx="4019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В России Новый год 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официально утвердил</a:t>
            </a:r>
          </a:p>
          <a:p>
            <a:r>
              <a:rPr lang="ru-RU" b="1" dirty="0">
                <a:solidFill>
                  <a:srgbClr val="4813DD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в 14 веке Иоанн Васильевич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 Третий, его датой стало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 1 сентября.</a:t>
            </a:r>
            <a:endParaRPr lang="ru-RU" b="1" dirty="0">
              <a:solidFill>
                <a:srgbClr val="4813DD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7390" y="2150706"/>
            <a:ext cx="3233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В 1699 году </a:t>
            </a:r>
            <a:r>
              <a:rPr lang="ru-RU" b="1" dirty="0">
                <a:solidFill>
                  <a:srgbClr val="4813DD"/>
                </a:solidFill>
                <a:latin typeface="Arial Black" pitchFamily="34" charset="0"/>
              </a:rPr>
              <a:t>П</a:t>
            </a: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етр </a:t>
            </a:r>
            <a:r>
              <a:rPr lang="en-US" b="1" dirty="0" smtClean="0">
                <a:solidFill>
                  <a:srgbClr val="4813DD"/>
                </a:solidFill>
                <a:latin typeface="Arial Black" pitchFamily="34" charset="0"/>
              </a:rPr>
              <a:t>l</a:t>
            </a: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своим указом 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назначил новую дату 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празднования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Нового года – 1 января.</a:t>
            </a:r>
            <a:endParaRPr lang="ru-RU" b="1" dirty="0">
              <a:solidFill>
                <a:srgbClr val="4813DD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152055"/>
            <a:ext cx="51716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Звезда, которую многие укрепляют 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на макушке новогодней ёлки,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это символ Вифлеемской звезды, </a:t>
            </a:r>
          </a:p>
          <a:p>
            <a:r>
              <a:rPr lang="ru-RU" b="1" dirty="0">
                <a:solidFill>
                  <a:srgbClr val="4813DD"/>
                </a:solidFill>
                <a:latin typeface="Arial Black" pitchFamily="34" charset="0"/>
              </a:rPr>
              <a:t>в</a:t>
            </a: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оссиявшей </a:t>
            </a: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над местом рождения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 Иисуса Христа</a:t>
            </a: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. Так </a:t>
            </a:r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прослеживается </a:t>
            </a:r>
          </a:p>
          <a:p>
            <a:r>
              <a:rPr lang="ru-RU" b="1" dirty="0" smtClean="0">
                <a:solidFill>
                  <a:srgbClr val="4813DD"/>
                </a:solidFill>
                <a:latin typeface="Arial Black" pitchFamily="34" charset="0"/>
              </a:rPr>
              <a:t>связь Рождества и Нового года.</a:t>
            </a:r>
            <a:endParaRPr lang="ru-RU" b="1" dirty="0">
              <a:solidFill>
                <a:srgbClr val="4813DD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900igr.net/up/datai/187331/0003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9"/>
            <a:ext cx="9144000" cy="69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nachalo4ka.ru/wp-content/uploads/2014/11/novogodnyaya-yolochka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99" y="-19181511"/>
            <a:ext cx="7862414" cy="115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s00.infourok.ru/images/doc/253/258308/img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7775" r="53582" b="10824"/>
          <a:stretch/>
        </p:blipFill>
        <p:spPr bwMode="auto">
          <a:xfrm>
            <a:off x="107504" y="4293096"/>
            <a:ext cx="2016224" cy="2564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24839"/>
            <a:ext cx="79019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813DD"/>
                </a:solidFill>
                <a:latin typeface="Arial Black" pitchFamily="34" charset="0"/>
              </a:rPr>
              <a:t>Новый год – самый загадочный праздник, открывающий нам мир добрых сказок и волшебства. Англичане, японцы, финны, французы, немцы – все встречают Новый год! Все ждут Деда Мороза, Пьера Ноэля, Санта Клауса, загадывают желания.  </a:t>
            </a:r>
            <a:endParaRPr lang="ru-RU" sz="2800" dirty="0">
              <a:solidFill>
                <a:srgbClr val="4813DD"/>
              </a:solidFill>
              <a:latin typeface="Arial Black" pitchFamily="34" charset="0"/>
            </a:endParaRPr>
          </a:p>
        </p:txBody>
      </p:sp>
      <p:pic>
        <p:nvPicPr>
          <p:cNvPr id="6" name="Picture 4" descr="https://www.svisgaz.by/uploads/posts/2016-12/1483106805_ngg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9953"/>
            <a:ext cx="1835696" cy="140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011.radikal.ru/i317/1412/21/1b6dd87090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" y="-27384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754" y="1177297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Несомненно, что все Деды Морозы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дарят подарки, но каждый делает это по - своему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754" y="2120389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Россия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4813DD"/>
                </a:solidFill>
                <a:latin typeface="Arial Black" pitchFamily="34" charset="0"/>
              </a:rPr>
              <a:t>– оставляет под ёлкой</a:t>
            </a:r>
            <a:endParaRPr lang="ru-RU" sz="2800" dirty="0">
              <a:solidFill>
                <a:srgbClr val="4813DD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784148"/>
            <a:ext cx="7164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Франция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4813DD"/>
                </a:solidFill>
                <a:latin typeface="Arial Black" pitchFamily="34" charset="0"/>
              </a:rPr>
              <a:t>– подарки сваливаются </a:t>
            </a:r>
          </a:p>
          <a:p>
            <a:r>
              <a:rPr lang="ru-RU" sz="2800" b="1" dirty="0" smtClean="0">
                <a:solidFill>
                  <a:srgbClr val="4813DD"/>
                </a:solidFill>
                <a:latin typeface="Arial Black" pitchFamily="34" charset="0"/>
              </a:rPr>
              <a:t>в дымоход</a:t>
            </a:r>
            <a:endParaRPr lang="ru-RU" sz="2800" b="1" dirty="0">
              <a:solidFill>
                <a:srgbClr val="4813DD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77788"/>
            <a:ext cx="5197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Швеция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4813DD"/>
                </a:solidFill>
                <a:latin typeface="Arial Black" pitchFamily="34" charset="0"/>
              </a:rPr>
              <a:t>– подкладывает </a:t>
            </a:r>
          </a:p>
          <a:p>
            <a:r>
              <a:rPr lang="ru-RU" sz="2800" b="1" dirty="0" smtClean="0">
                <a:solidFill>
                  <a:srgbClr val="4813DD"/>
                </a:solidFill>
                <a:latin typeface="Arial Black" pitchFamily="34" charset="0"/>
              </a:rPr>
              <a:t>к печке</a:t>
            </a:r>
            <a:endParaRPr lang="ru-RU" sz="2800" b="1" dirty="0">
              <a:solidFill>
                <a:srgbClr val="4813DD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941167"/>
            <a:ext cx="5571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Германия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4813DD"/>
                </a:solidFill>
                <a:latin typeface="Arial Black" pitchFamily="34" charset="0"/>
              </a:rPr>
              <a:t>– оставляет </a:t>
            </a:r>
          </a:p>
          <a:p>
            <a:r>
              <a:rPr lang="ru-RU" sz="2800" b="1" dirty="0" smtClean="0">
                <a:solidFill>
                  <a:srgbClr val="4813DD"/>
                </a:solidFill>
                <a:latin typeface="Arial Black" pitchFamily="34" charset="0"/>
              </a:rPr>
              <a:t>в носке у камина</a:t>
            </a:r>
            <a:endParaRPr lang="ru-RU" sz="2800" b="1" dirty="0">
              <a:solidFill>
                <a:srgbClr val="4813DD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nus-plus-mus.ucoz.ru/_ld/13/5565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57" y="500"/>
            <a:ext cx="926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i.pinimg.com/736x/f2/d9/d8/f2d9d8a0b6d1d87878da19ef852ddb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2128882" cy="212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ww.panoramahotel-oberwiesenthal.de/wp-content/uploads/2016/08/Fotolia_93112274_M-se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8"/>
          <a:stretch/>
        </p:blipFill>
        <p:spPr bwMode="auto">
          <a:xfrm>
            <a:off x="5330936" y="-69458"/>
            <a:ext cx="3828996" cy="138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96125"/>
            <a:ext cx="45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Загадки зимнего двора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131983"/>
            <a:ext cx="3900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 метелкой, в шляпе из ведра –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Директор зимнего двора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.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3131840" y="1917440"/>
            <a:ext cx="125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(Снеговик)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852936"/>
            <a:ext cx="2634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Полетают в небесах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 растают на носах.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>
            <a:off x="2177120" y="3683933"/>
            <a:ext cx="13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(Снежинки)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0936" y="1700808"/>
            <a:ext cx="3002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Monotype Corsiva" pitchFamily="66" charset="0"/>
              </a:rPr>
              <a:t>По лесной дорожке</a:t>
            </a:r>
          </a:p>
          <a:p>
            <a:r>
              <a:rPr lang="ru-RU" sz="2400" b="1" dirty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Monotype Corsiva" pitchFamily="66" charset="0"/>
              </a:rPr>
              <a:t>Бегут стальные ножки.</a:t>
            </a:r>
            <a:endParaRPr lang="ru-RU" sz="2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832880" y="2607295"/>
            <a:ext cx="10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Коньки)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0572" y="3337537"/>
            <a:ext cx="299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Две палки, две 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дощечки</a:t>
            </a: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- 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Катайтесь, человечки!</a:t>
            </a:r>
            <a:endParaRPr lang="ru-RU" sz="24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7363602" y="4221088"/>
            <a:ext cx="109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(Лыжи)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1651" y="5094476"/>
            <a:ext cx="3095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813DD"/>
                </a:solidFill>
                <a:latin typeface="Monotype Corsiva" pitchFamily="66" charset="0"/>
              </a:rPr>
              <a:t>На форточках картинки</a:t>
            </a:r>
          </a:p>
          <a:p>
            <a:r>
              <a:rPr lang="ru-RU" sz="2400" b="1" dirty="0" smtClean="0">
                <a:solidFill>
                  <a:srgbClr val="4813DD"/>
                </a:solidFill>
                <a:latin typeface="Monotype Corsiva" pitchFamily="66" charset="0"/>
              </a:rPr>
              <a:t>Из белой паутинки.</a:t>
            </a:r>
            <a:endParaRPr lang="ru-RU" sz="2400" b="1" dirty="0">
              <a:solidFill>
                <a:srgbClr val="4813DD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5262027" y="598063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(Иней)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nus-plus-mus.ucoz.ru/_ld/13/5565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9266"/>
            <a:ext cx="9268452" cy="68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ww.panoramahotel-oberwiesenthal.de/wp-content/uploads/2016/08/Fotolia_93112274_M-se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8"/>
          <a:stretch/>
        </p:blipFill>
        <p:spPr bwMode="auto">
          <a:xfrm>
            <a:off x="5330936" y="-69458"/>
            <a:ext cx="3828996" cy="138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55875"/>
            <a:ext cx="3377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Зимняя сказка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24742"/>
            <a:ext cx="90524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В какой сказке мачеха отправила падчерицу зимой за подснежниками?</a:t>
            </a:r>
          </a:p>
          <a:p>
            <a:pPr marL="342900" indent="-342900">
              <a:buAutoNum type="arabicPeriod"/>
            </a:pPr>
            <a:endParaRPr lang="ru-RU" sz="2000" b="1" dirty="0">
              <a:solidFill>
                <a:srgbClr val="4813D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Назовите сказку, в которой отец отвез родную дочь в лес и оставил</a:t>
            </a:r>
          </a:p>
          <a:p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       в большом сугробе замерзать? </a:t>
            </a:r>
          </a:p>
          <a:p>
            <a:endParaRPr lang="ru-RU" sz="2000" b="1" dirty="0" smtClean="0">
              <a:solidFill>
                <a:srgbClr val="4813D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Назовите сказку, названную в честь злой волшебницы, которая осколком</a:t>
            </a:r>
          </a:p>
          <a:p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       зеркала заколдовала мальчика Кая?</a:t>
            </a:r>
          </a:p>
          <a:p>
            <a:endParaRPr lang="ru-RU" sz="2000" b="1" dirty="0">
              <a:solidFill>
                <a:srgbClr val="4813D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В какой сказке у главной героини была избушка ледяная</a:t>
            </a:r>
          </a:p>
          <a:p>
            <a:r>
              <a:rPr lang="ru-RU" sz="2000" b="1" dirty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      и весной растаяла?</a:t>
            </a:r>
          </a:p>
          <a:p>
            <a:endParaRPr lang="ru-RU" sz="2000" b="1" dirty="0">
              <a:solidFill>
                <a:srgbClr val="4813D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В какой сказке главная героиня прыгнула в костер, растаяла</a:t>
            </a:r>
          </a:p>
          <a:p>
            <a:r>
              <a:rPr lang="ru-RU" sz="2000" b="1" dirty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      и превратилась в облачко?</a:t>
            </a:r>
          </a:p>
          <a:p>
            <a:endParaRPr lang="ru-RU" sz="2000" b="1" dirty="0">
              <a:solidFill>
                <a:srgbClr val="4813D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4813DD"/>
                </a:solidFill>
                <a:latin typeface="Times New Roman" pitchFamily="18" charset="0"/>
                <a:cs typeface="Times New Roman" pitchFamily="18" charset="0"/>
              </a:rPr>
              <a:t>6.    В какой сказке волк хотел в проруби наловить на хвост рыбы?</a:t>
            </a:r>
          </a:p>
          <a:p>
            <a:endParaRPr lang="ru-RU" sz="2000" b="1" dirty="0">
              <a:solidFill>
                <a:srgbClr val="4813D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4813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m0-tub-ru.yandex.net/i?id=60ec8c3a88d0359669e32bfd8fe2490c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841073"/>
            <a:ext cx="1512168" cy="84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www.culture.ru/storage/images/55394bda85cf4f824e17587ad2f6684e/96a50a16d44018a6e330d318ef898a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7" y="5841074"/>
            <a:ext cx="1490209" cy="94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t.renderu.com/artwork/9702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7416316" y="3284984"/>
            <a:ext cx="792088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s.poembook.ru/theme/62/68/33/4d7330de7665ad2fa3244625dfc6d8f49a5873c5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905529"/>
            <a:ext cx="1440160" cy="87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vatars.mds.yandex.net/get-zen_doc/1329105/pub_5e9aac3dd718a27b2d67de4b_5e9aad4bcb38e160287af5fc/scale_120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8723"/>
            <a:ext cx="1584176" cy="87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.mycdn.me/image?id=868969417698&amp;t=50&amp;plc=WEB&amp;tkn=*v5-UdbimTQmvweU1UL3yma5OXI0&amp;fn=external_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53136"/>
            <a:ext cx="122413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2412470/d3281d42-d0ee-4a65-831c-56d0fa02c44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5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76.userapi.com/c824500/v824500949/5afb2/kvzw0s4PF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3172" r="10038" b="10163"/>
          <a:stretch/>
        </p:blipFill>
        <p:spPr bwMode="auto">
          <a:xfrm rot="20930606">
            <a:off x="1379273" y="1940219"/>
            <a:ext cx="2937350" cy="3883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95560">
            <a:off x="1078626" y="1368861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Реши примеры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437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41</cp:revision>
  <dcterms:created xsi:type="dcterms:W3CDTF">2020-12-15T10:49:52Z</dcterms:created>
  <dcterms:modified xsi:type="dcterms:W3CDTF">2020-12-29T06:12:17Z</dcterms:modified>
</cp:coreProperties>
</file>