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84" r:id="rId6"/>
    <p:sldId id="259" r:id="rId7"/>
    <p:sldId id="260" r:id="rId8"/>
    <p:sldId id="261" r:id="rId9"/>
    <p:sldId id="270" r:id="rId10"/>
    <p:sldId id="268" r:id="rId11"/>
    <p:sldId id="272" r:id="rId12"/>
    <p:sldId id="282" r:id="rId13"/>
    <p:sldId id="278" r:id="rId14"/>
    <p:sldId id="280" r:id="rId15"/>
    <p:sldId id="271"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3E08E4-6FC7-4D47-BCEE-862EA0C1C3A7}"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3E08E4-6FC7-4D47-BCEE-862EA0C1C3A7}"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3E08E4-6FC7-4D47-BCEE-862EA0C1C3A7}"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3E08E4-6FC7-4D47-BCEE-862EA0C1C3A7}"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3E08E4-6FC7-4D47-BCEE-862EA0C1C3A7}"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C3E08E4-6FC7-4D47-BCEE-862EA0C1C3A7}"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C3E08E4-6FC7-4D47-BCEE-862EA0C1C3A7}"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C3E08E4-6FC7-4D47-BCEE-862EA0C1C3A7}"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C3E08E4-6FC7-4D47-BCEE-862EA0C1C3A7}"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C3E08E4-6FC7-4D47-BCEE-862EA0C1C3A7}"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F5AF9A3-BC4F-4781-BFB3-7183609BBC3F}" type="datetimeFigureOut">
              <a:rPr lang="ru-RU" smtClean="0"/>
              <a:t>21.04.2020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C3E08E4-6FC7-4D47-BCEE-862EA0C1C3A7}"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F5AF9A3-BC4F-4781-BFB3-7183609BBC3F}" type="datetimeFigureOut">
              <a:rPr lang="ru-RU" smtClean="0"/>
              <a:t>21.04.2020</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C3E08E4-6FC7-4D47-BCEE-862EA0C1C3A7}"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1.bp.blogspot.com/-QuFpFvM4tdE/VfXADzwxkQI/AAAAAAAAG9I/8Ul2tC5yUwo/s1600/albert-likhanov.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3.bp.blogspot.com/-isgYRX072eQ/VfXAD4BThEI/AAAAAAAAG9M/KK7yW5C-RSY/s1600/lihanov101.jp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4.bp.blogspot.com/-wE3i74cXHOg/VfXAFE_ZOQI/AAAAAAAAG9c/Ni3IBAgVxAs/s1600/uounhpg7vxou.jp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5157192"/>
            <a:ext cx="7776864" cy="1440160"/>
          </a:xfrm>
        </p:spPr>
        <p:txBody>
          <a:bodyPr>
            <a:normAutofit fontScale="92500" lnSpcReduction="20000"/>
          </a:bodyPr>
          <a:lstStyle/>
          <a:p>
            <a:pPr algn="ctr"/>
            <a:r>
              <a:rPr lang="ru-RU" sz="3600" b="1" dirty="0" smtClean="0">
                <a:solidFill>
                  <a:srgbClr val="FF0000"/>
                </a:solidFill>
                <a:latin typeface="Times New Roman" panose="02020603050405020304" pitchFamily="18" charset="0"/>
                <a:cs typeface="Times New Roman" panose="02020603050405020304" pitchFamily="18" charset="0"/>
              </a:rPr>
              <a:t>Детям минувшей войны посвящается…</a:t>
            </a:r>
          </a:p>
          <a:p>
            <a:pPr algn="ctr"/>
            <a:r>
              <a:rPr lang="ru-RU" sz="2400" b="1" i="1" dirty="0" smtClean="0">
                <a:solidFill>
                  <a:srgbClr val="FF0000"/>
                </a:solidFill>
                <a:latin typeface="Times New Roman" panose="02020603050405020304" pitchFamily="18" charset="0"/>
                <a:cs typeface="Times New Roman" panose="02020603050405020304" pitchFamily="18" charset="0"/>
              </a:rPr>
              <a:t>Слайд- презентация</a:t>
            </a:r>
            <a:r>
              <a:rPr lang="ru-RU" sz="2400" b="1" i="1" dirty="0">
                <a:solidFill>
                  <a:srgbClr val="FF0000"/>
                </a:solidFill>
                <a:latin typeface="Times New Roman" panose="02020603050405020304" pitchFamily="18" charset="0"/>
                <a:cs typeface="Times New Roman" panose="02020603050405020304" pitchFamily="18" charset="0"/>
              </a:rPr>
              <a:t> </a:t>
            </a:r>
            <a:r>
              <a:rPr lang="ru-RU" sz="2400" b="1" i="1" dirty="0" smtClean="0">
                <a:solidFill>
                  <a:srgbClr val="FF0000"/>
                </a:solidFill>
                <a:latin typeface="Times New Roman" panose="02020603050405020304" pitchFamily="18" charset="0"/>
                <a:cs typeface="Times New Roman" panose="02020603050405020304" pitchFamily="18" charset="0"/>
              </a:rPr>
              <a:t>по книгам </a:t>
            </a:r>
            <a:r>
              <a:rPr lang="ru-RU" sz="2400" b="1" i="1" dirty="0">
                <a:solidFill>
                  <a:srgbClr val="FF0000"/>
                </a:solidFill>
                <a:latin typeface="Times New Roman" panose="02020603050405020304" pitchFamily="18" charset="0"/>
                <a:cs typeface="Times New Roman" panose="02020603050405020304" pitchFamily="18" charset="0"/>
              </a:rPr>
              <a:t>о войне Альберта Лиханова</a:t>
            </a:r>
            <a:endParaRPr lang="ru-RU" sz="2400" b="1" i="1" dirty="0" smtClean="0">
              <a:solidFill>
                <a:srgbClr val="FF0000"/>
              </a:solidFill>
              <a:latin typeface="Times New Roman" panose="02020603050405020304" pitchFamily="18" charset="0"/>
              <a:cs typeface="Times New Roman" panose="02020603050405020304" pitchFamily="18" charset="0"/>
            </a:endParaRPr>
          </a:p>
          <a:p>
            <a:pPr algn="ctr"/>
            <a:endParaRPr lang="ru-RU" sz="3600"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descr="https://1.bp.blogspot.com/-QuFpFvM4tdE/VfXADzwxkQI/AAAAAAAAG9I/8Ul2tC5yUwo/s320/albert-likhanov.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32656"/>
            <a:ext cx="4176464" cy="4896544"/>
          </a:xfrm>
          <a:prstGeom prst="rect">
            <a:avLst/>
          </a:prstGeom>
          <a:noFill/>
          <a:ln>
            <a:noFill/>
          </a:ln>
        </p:spPr>
      </p:pic>
    </p:spTree>
    <p:extLst>
      <p:ext uri="{BB962C8B-B14F-4D97-AF65-F5344CB8AC3E}">
        <p14:creationId xmlns:p14="http://schemas.microsoft.com/office/powerpoint/2010/main" val="248146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427984" y="692696"/>
            <a:ext cx="4032448" cy="5433784"/>
          </a:xfrm>
        </p:spPr>
        <p:txBody>
          <a:bodyPr>
            <a:normAutofit fontScale="92500" lnSpcReduction="10000"/>
          </a:bodyPr>
          <a:lstStyle/>
          <a:p>
            <a:pPr marL="45720" indent="0" algn="just">
              <a:buNone/>
            </a:pPr>
            <a:r>
              <a:rPr lang="ru-RU" b="1" dirty="0">
                <a:solidFill>
                  <a:srgbClr val="002060"/>
                </a:solidFill>
                <a:latin typeface="Times New Roman" panose="02020603050405020304" pitchFamily="18" charset="0"/>
                <a:cs typeface="Times New Roman" panose="02020603050405020304" pitchFamily="18" charset="0"/>
              </a:rPr>
              <a:t>В военное время, мальчик, отец которого на фронте живёт, с матерью и бабушкой возле больницы.</a:t>
            </a:r>
          </a:p>
          <a:p>
            <a:pPr marL="45720" indent="0" algn="just">
              <a:buNone/>
            </a:pPr>
            <a:r>
              <a:rPr lang="ru-RU" b="1" dirty="0">
                <a:solidFill>
                  <a:srgbClr val="002060"/>
                </a:solidFill>
                <a:latin typeface="Times New Roman" panose="02020603050405020304" pitchFamily="18" charset="0"/>
                <a:cs typeface="Times New Roman" panose="02020603050405020304" pitchFamily="18" charset="0"/>
              </a:rPr>
              <a:t>Через щели в заборе он наблюдает за лошадью по кличке Маша и видит, как злой конюх Мирон бьёт лошадь вожжами.</a:t>
            </a:r>
          </a:p>
          <a:p>
            <a:pPr marL="45720" indent="0" algn="just">
              <a:buNone/>
            </a:pPr>
            <a:r>
              <a:rPr lang="ru-RU" b="1" dirty="0" smtClean="0">
                <a:solidFill>
                  <a:srgbClr val="002060"/>
                </a:solidFill>
                <a:latin typeface="Times New Roman" panose="02020603050405020304" pitchFamily="18" charset="0"/>
                <a:cs typeface="Times New Roman" panose="02020603050405020304" pitchFamily="18" charset="0"/>
              </a:rPr>
              <a:t>Однажды</a:t>
            </a:r>
            <a:r>
              <a:rPr lang="ru-RU" b="1" dirty="0">
                <a:solidFill>
                  <a:srgbClr val="002060"/>
                </a:solidFill>
                <a:latin typeface="Times New Roman" panose="02020603050405020304" pitchFamily="18" charset="0"/>
                <a:cs typeface="Times New Roman" panose="02020603050405020304" pitchFamily="18" charset="0"/>
              </a:rPr>
              <a:t>, Мирон оклеветал мальчика и тот хотел отомстить, но потом передумал, пожалев вернувшегося с войны </a:t>
            </a:r>
            <a:r>
              <a:rPr lang="ru-RU" b="1" dirty="0" smtClean="0">
                <a:solidFill>
                  <a:srgbClr val="002060"/>
                </a:solidFill>
                <a:latin typeface="Times New Roman" panose="02020603050405020304" pitchFamily="18" charset="0"/>
                <a:cs typeface="Times New Roman" panose="02020603050405020304" pitchFamily="18" charset="0"/>
              </a:rPr>
              <a:t>отца. Как переплетется жизнь мальчика, конюха и лошади вы сможете узнать прочитав повесть «Кикимора».</a:t>
            </a:r>
            <a:endParaRPr lang="ru-RU" b="1" dirty="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8195" name="Picture 3" descr="C:\Users\Home\Desktop\0ab00ea47a42dc5eee3c392983d9d5eb.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396044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2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5152" y="731520"/>
            <a:ext cx="3346704" cy="5289768"/>
          </a:xfrm>
        </p:spPr>
        <p:txBody>
          <a:bodyPr>
            <a:normAutofit fontScale="92500"/>
          </a:bodyPr>
          <a:lstStyle/>
          <a:p>
            <a:pPr marL="45720" indent="0">
              <a:buNone/>
            </a:pPr>
            <a:r>
              <a:rPr lang="ru-RU" sz="2800" b="1" dirty="0">
                <a:solidFill>
                  <a:srgbClr val="002060"/>
                </a:solidFill>
                <a:latin typeface="Times New Roman" panose="02020603050405020304" pitchFamily="18" charset="0"/>
                <a:cs typeface="Times New Roman" panose="02020603050405020304" pitchFamily="18" charset="0"/>
              </a:rPr>
              <a:t>Повесть об артистах цирка в последние дни Великой Отечественной, о необычности цирковой жизни, о надеждах и испытаниях детства той поры.</a:t>
            </a:r>
            <a:br>
              <a:rPr lang="ru-RU" sz="2800" b="1" dirty="0">
                <a:solidFill>
                  <a:srgbClr val="002060"/>
                </a:solidFill>
                <a:latin typeface="Times New Roman" panose="02020603050405020304" pitchFamily="18" charset="0"/>
                <a:cs typeface="Times New Roman" panose="02020603050405020304" pitchFamily="18" charset="0"/>
              </a:rPr>
            </a:br>
            <a:r>
              <a:rPr lang="ru-RU" sz="2800" b="1" dirty="0">
                <a:solidFill>
                  <a:srgbClr val="002060"/>
                </a:solidFill>
                <a:latin typeface="Times New Roman" panose="02020603050405020304" pitchFamily="18" charset="0"/>
                <a:cs typeface="Times New Roman" panose="02020603050405020304" pitchFamily="18" charset="0"/>
              </a:rPr>
              <a:t>Для среднего и старшего школьного возраста.</a:t>
            </a:r>
            <a:br>
              <a:rPr lang="ru-RU" sz="2800" b="1" dirty="0">
                <a:solidFill>
                  <a:srgbClr val="002060"/>
                </a:solidFill>
                <a:latin typeface="Times New Roman" panose="02020603050405020304" pitchFamily="18" charset="0"/>
                <a:cs typeface="Times New Roman" panose="02020603050405020304" pitchFamily="18" charset="0"/>
              </a:rPr>
            </a:br>
            <a:endParaRPr lang="ru-RU" sz="2800" b="1" dirty="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5" name="Picture 2" descr="C:\Users\Home\Desktop\1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3456383"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91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5152" y="731520"/>
            <a:ext cx="3346704" cy="5721816"/>
          </a:xfrm>
        </p:spPr>
        <p:txBody>
          <a:bodyPr>
            <a:normAutofit fontScale="85000" lnSpcReduction="20000"/>
          </a:bodyPr>
          <a:lstStyle/>
          <a:p>
            <a:pPr marL="45720" indent="0">
              <a:buNone/>
            </a:pPr>
            <a:r>
              <a:rPr lang="ru-RU" sz="2600" b="1" dirty="0">
                <a:solidFill>
                  <a:srgbClr val="002060"/>
                </a:solidFill>
                <a:latin typeface="Times New Roman" panose="02020603050405020304" pitchFamily="18" charset="0"/>
                <a:cs typeface="Times New Roman" panose="02020603050405020304" pitchFamily="18" charset="0"/>
              </a:rPr>
              <a:t>Уже война идёт к победному концу, и пленные немцы, к удивлению ребятни и взрослых, мостят улицы в маленьком северорусском </a:t>
            </a:r>
            <a:r>
              <a:rPr lang="ru-RU" sz="2600" b="1" dirty="0" smtClean="0">
                <a:solidFill>
                  <a:srgbClr val="002060"/>
                </a:solidFill>
                <a:latin typeface="Times New Roman" panose="02020603050405020304" pitchFamily="18" charset="0"/>
                <a:cs typeface="Times New Roman" panose="02020603050405020304" pitchFamily="18" charset="0"/>
              </a:rPr>
              <a:t>городке. Как горожане отреагируют на военнопленных и какие у них будут складываться отношения вы сможете узнать прочитав повесть.</a:t>
            </a:r>
            <a:r>
              <a:rPr lang="ru-RU" sz="2600" b="1" dirty="0">
                <a:solidFill>
                  <a:srgbClr val="002060"/>
                </a:solidFill>
                <a:latin typeface="Times New Roman" panose="02020603050405020304" pitchFamily="18" charset="0"/>
                <a:cs typeface="Times New Roman" panose="02020603050405020304" pitchFamily="18" charset="0"/>
              </a:rPr>
              <a:t/>
            </a:r>
            <a:br>
              <a:rPr lang="ru-RU" sz="2600" b="1" dirty="0">
                <a:solidFill>
                  <a:srgbClr val="002060"/>
                </a:solidFill>
                <a:latin typeface="Times New Roman" panose="02020603050405020304" pitchFamily="18" charset="0"/>
                <a:cs typeface="Times New Roman" panose="02020603050405020304" pitchFamily="18" charset="0"/>
              </a:rPr>
            </a:br>
            <a:r>
              <a:rPr lang="ru-RU" sz="2600" b="1" dirty="0">
                <a:solidFill>
                  <a:srgbClr val="002060"/>
                </a:solidFill>
                <a:latin typeface="Times New Roman" panose="02020603050405020304" pitchFamily="18" charset="0"/>
                <a:cs typeface="Times New Roman" panose="02020603050405020304" pitchFamily="18" charset="0"/>
              </a:rPr>
              <a:t>Для среднего и старшего школьного возраста.</a:t>
            </a:r>
            <a:br>
              <a:rPr lang="ru-RU" sz="2600" b="1" dirty="0">
                <a:solidFill>
                  <a:srgbClr val="002060"/>
                </a:solidFill>
                <a:latin typeface="Times New Roman" panose="02020603050405020304" pitchFamily="18" charset="0"/>
                <a:cs typeface="Times New Roman" panose="02020603050405020304" pitchFamily="18" charset="0"/>
              </a:rPr>
            </a:br>
            <a:r>
              <a:rPr lang="ru-RU" dirty="0"/>
              <a:t/>
            </a:r>
            <a:br>
              <a:rPr lang="ru-RU" dirty="0"/>
            </a:br>
            <a:endParaRPr lang="ru-RU" dirty="0"/>
          </a:p>
        </p:txBody>
      </p:sp>
      <p:pic>
        <p:nvPicPr>
          <p:cNvPr id="6146" name="Picture 2" descr="C:\Users\Home\Desktop\21066104.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388884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2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5152" y="731520"/>
            <a:ext cx="3743272" cy="5577800"/>
          </a:xfrm>
        </p:spPr>
        <p:txBody>
          <a:bodyPr>
            <a:normAutofit fontScale="62500" lnSpcReduction="20000"/>
          </a:bodyPr>
          <a:lstStyle/>
          <a:p>
            <a:pPr marL="45720" indent="0" algn="just">
              <a:buNone/>
            </a:pPr>
            <a:r>
              <a:rPr lang="ru-RU" sz="2900" b="1" dirty="0" smtClean="0">
                <a:solidFill>
                  <a:srgbClr val="002060"/>
                </a:solidFill>
                <a:latin typeface="Times New Roman" panose="02020603050405020304" pitchFamily="18" charset="0"/>
                <a:cs typeface="Times New Roman" panose="02020603050405020304" pitchFamily="18" charset="0"/>
              </a:rPr>
              <a:t>  Роман </a:t>
            </a:r>
            <a:r>
              <a:rPr lang="ru-RU" sz="2900" b="1" dirty="0">
                <a:solidFill>
                  <a:srgbClr val="002060"/>
                </a:solidFill>
                <a:latin typeface="Times New Roman" panose="02020603050405020304" pitchFamily="18" charset="0"/>
                <a:cs typeface="Times New Roman" panose="02020603050405020304" pitchFamily="18" charset="0"/>
              </a:rPr>
              <a:t>в повестях </a:t>
            </a:r>
            <a:r>
              <a:rPr lang="ru-RU" sz="2900" b="1" dirty="0">
                <a:solidFill>
                  <a:srgbClr val="C00000"/>
                </a:solidFill>
                <a:latin typeface="Times New Roman" panose="02020603050405020304" pitchFamily="18" charset="0"/>
                <a:cs typeface="Times New Roman" panose="02020603050405020304" pitchFamily="18" charset="0"/>
              </a:rPr>
              <a:t>«Русские мальчики»</a:t>
            </a:r>
            <a:r>
              <a:rPr lang="ru-RU" sz="2900" b="1" dirty="0">
                <a:solidFill>
                  <a:srgbClr val="002060"/>
                </a:solidFill>
                <a:latin typeface="Times New Roman" panose="02020603050405020304" pitchFamily="18" charset="0"/>
                <a:cs typeface="Times New Roman" panose="02020603050405020304" pitchFamily="18" charset="0"/>
              </a:rPr>
              <a:t> и роман </a:t>
            </a:r>
            <a:r>
              <a:rPr lang="ru-RU" sz="2900" b="1" dirty="0">
                <a:solidFill>
                  <a:srgbClr val="C00000"/>
                </a:solidFill>
                <a:latin typeface="Times New Roman" panose="02020603050405020304" pitchFamily="18" charset="0"/>
                <a:cs typeface="Times New Roman" panose="02020603050405020304" pitchFamily="18" charset="0"/>
              </a:rPr>
              <a:t>«Мужская школа»</a:t>
            </a:r>
            <a:r>
              <a:rPr lang="ru-RU" sz="2900" b="1" dirty="0">
                <a:solidFill>
                  <a:srgbClr val="002060"/>
                </a:solidFill>
                <a:latin typeface="Times New Roman" panose="02020603050405020304" pitchFamily="18" charset="0"/>
                <a:cs typeface="Times New Roman" panose="02020603050405020304" pitchFamily="18" charset="0"/>
              </a:rPr>
              <a:t> составляют дилогию о военных </a:t>
            </a:r>
            <a:r>
              <a:rPr lang="ru-RU" sz="2900" b="1" dirty="0" smtClean="0">
                <a:solidFill>
                  <a:srgbClr val="002060"/>
                </a:solidFill>
                <a:latin typeface="Times New Roman" panose="02020603050405020304" pitchFamily="18" charset="0"/>
                <a:cs typeface="Times New Roman" panose="02020603050405020304" pitchFamily="18" charset="0"/>
              </a:rPr>
              <a:t>действиях. Роман </a:t>
            </a:r>
            <a:r>
              <a:rPr lang="ru-RU" sz="2900" b="1" dirty="0">
                <a:solidFill>
                  <a:srgbClr val="002060"/>
                </a:solidFill>
                <a:latin typeface="Times New Roman" panose="02020603050405020304" pitchFamily="18" charset="0"/>
                <a:cs typeface="Times New Roman" panose="02020603050405020304" pitchFamily="18" charset="0"/>
              </a:rPr>
              <a:t>в повестях 'Русские мальчики' - произведения, составляющие роман, объединены темой Великой Отечественной войны, военного детства в тылу</a:t>
            </a:r>
            <a:r>
              <a:rPr lang="ru-RU" sz="2900" b="1" dirty="0" smtClean="0">
                <a:solidFill>
                  <a:srgbClr val="002060"/>
                </a:solidFill>
                <a:latin typeface="Times New Roman" panose="02020603050405020304" pitchFamily="18" charset="0"/>
                <a:cs typeface="Times New Roman" panose="02020603050405020304" pitchFamily="18" charset="0"/>
              </a:rPr>
              <a:t>.</a:t>
            </a:r>
          </a:p>
          <a:p>
            <a:pPr marL="45720" indent="0" algn="just">
              <a:buNone/>
            </a:pPr>
            <a:r>
              <a:rPr lang="ru-RU" sz="2900" b="1" dirty="0">
                <a:solidFill>
                  <a:srgbClr val="002060"/>
                </a:solidFill>
                <a:latin typeface="Times New Roman" panose="02020603050405020304" pitchFamily="18" charset="0"/>
                <a:cs typeface="Times New Roman" panose="02020603050405020304" pitchFamily="18" charset="0"/>
              </a:rPr>
              <a:t> </a:t>
            </a:r>
            <a:r>
              <a:rPr lang="ru-RU" sz="2900" b="1" dirty="0" smtClean="0">
                <a:solidFill>
                  <a:srgbClr val="002060"/>
                </a:solidFill>
                <a:latin typeface="Times New Roman" panose="02020603050405020304" pitchFamily="18" charset="0"/>
                <a:cs typeface="Times New Roman" panose="02020603050405020304" pitchFamily="18" charset="0"/>
              </a:rPr>
              <a:t> Закончилась </a:t>
            </a:r>
            <a:r>
              <a:rPr lang="ru-RU" sz="2900" b="1" dirty="0">
                <a:solidFill>
                  <a:srgbClr val="002060"/>
                </a:solidFill>
                <a:latin typeface="Times New Roman" panose="02020603050405020304" pitchFamily="18" charset="0"/>
                <a:cs typeface="Times New Roman" panose="02020603050405020304" pitchFamily="18" charset="0"/>
              </a:rPr>
              <a:t>Великая Отечественная война. Пережившие её вчерашние выпускники начальной школы приходят в необычную для них «мужскую школу». Здесь происходит не только познание новых условий жизни, но и становление характера, мужание главного героя, </a:t>
            </a:r>
            <a:r>
              <a:rPr lang="ru-RU" sz="2900" b="1" dirty="0" smtClean="0">
                <a:solidFill>
                  <a:srgbClr val="002060"/>
                </a:solidFill>
                <a:latin typeface="Times New Roman" panose="02020603050405020304" pitchFamily="18" charset="0"/>
                <a:cs typeface="Times New Roman" panose="02020603050405020304" pitchFamily="18" charset="0"/>
              </a:rPr>
              <a:t> от </a:t>
            </a:r>
            <a:r>
              <a:rPr lang="ru-RU" sz="2900" b="1" dirty="0">
                <a:solidFill>
                  <a:srgbClr val="002060"/>
                </a:solidFill>
                <a:latin typeface="Times New Roman" panose="02020603050405020304" pitchFamily="18" charset="0"/>
                <a:cs typeface="Times New Roman" panose="02020603050405020304" pitchFamily="18" charset="0"/>
              </a:rPr>
              <a:t>лица </a:t>
            </a:r>
            <a:r>
              <a:rPr lang="ru-RU" sz="2900" b="1" dirty="0" smtClean="0">
                <a:solidFill>
                  <a:srgbClr val="002060"/>
                </a:solidFill>
                <a:latin typeface="Times New Roman" panose="02020603050405020304" pitchFamily="18" charset="0"/>
                <a:cs typeface="Times New Roman" panose="02020603050405020304" pitchFamily="18" charset="0"/>
              </a:rPr>
              <a:t>которого ведётся повествование</a:t>
            </a:r>
            <a:r>
              <a:rPr lang="ru-RU" sz="2900" b="1" dirty="0">
                <a:solidFill>
                  <a:srgbClr val="002060"/>
                </a:solidFill>
                <a:latin typeface="Times New Roman" panose="02020603050405020304" pitchFamily="18" charset="0"/>
                <a:cs typeface="Times New Roman" panose="02020603050405020304" pitchFamily="18" charset="0"/>
              </a:rPr>
              <a:t>.</a:t>
            </a:r>
            <a:br>
              <a:rPr lang="ru-RU" sz="2900" b="1" dirty="0">
                <a:solidFill>
                  <a:srgbClr val="002060"/>
                </a:solidFill>
                <a:latin typeface="Times New Roman" panose="02020603050405020304" pitchFamily="18" charset="0"/>
                <a:cs typeface="Times New Roman" panose="02020603050405020304" pitchFamily="18" charset="0"/>
              </a:rPr>
            </a:br>
            <a:endParaRPr lang="ru-RU" sz="2900" b="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C:\Users\Home\Desktop\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424847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2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716016" y="764704"/>
            <a:ext cx="3922768" cy="5433784"/>
          </a:xfrm>
        </p:spPr>
        <p:txBody>
          <a:bodyPr>
            <a:normAutofit lnSpcReduction="10000"/>
          </a:bodyPr>
          <a:lstStyle/>
          <a:p>
            <a:pPr marL="45720" indent="0" algn="just">
              <a:buNone/>
            </a:pPr>
            <a:r>
              <a:rPr lang="ru-RU" b="1" dirty="0" smtClean="0">
                <a:solidFill>
                  <a:srgbClr val="002060"/>
                </a:solidFill>
                <a:latin typeface="Times New Roman" panose="02020603050405020304" pitchFamily="18" charset="0"/>
                <a:cs typeface="Times New Roman" panose="02020603050405020304" pitchFamily="18" charset="0"/>
              </a:rPr>
              <a:t>Книгу </a:t>
            </a:r>
            <a:r>
              <a:rPr lang="ru-RU" b="1" dirty="0">
                <a:solidFill>
                  <a:srgbClr val="C00000"/>
                </a:solidFill>
                <a:latin typeface="Times New Roman" panose="02020603050405020304" pitchFamily="18" charset="0"/>
                <a:cs typeface="Times New Roman" panose="02020603050405020304" pitchFamily="18" charset="0"/>
              </a:rPr>
              <a:t>«Мой генерал» </a:t>
            </a:r>
            <a:r>
              <a:rPr lang="ru-RU" b="1" dirty="0">
                <a:solidFill>
                  <a:srgbClr val="002060"/>
                </a:solidFill>
                <a:latin typeface="Times New Roman" panose="02020603050405020304" pitchFamily="18" charset="0"/>
                <a:cs typeface="Times New Roman" panose="02020603050405020304" pitchFamily="18" charset="0"/>
              </a:rPr>
              <a:t>(1975), жанр которой Лиханов определил как роман для детей, он адресует подросткам и юношеству. Роман этот о любви к людям, своей стране, о душевных переживаниях героя – ученика современной школы, о большой и сложной жизни страны. Роман вошёл в число произведений, за которые автор был удостоен Государственной  премии им. Н.К. </a:t>
            </a:r>
            <a:r>
              <a:rPr lang="ru-RU" b="1" dirty="0" smtClean="0">
                <a:solidFill>
                  <a:srgbClr val="002060"/>
                </a:solidFill>
                <a:latin typeface="Times New Roman" panose="02020603050405020304" pitchFamily="18" charset="0"/>
                <a:cs typeface="Times New Roman" panose="02020603050405020304" pitchFamily="18" charset="0"/>
              </a:rPr>
              <a:t>Крупской.</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5" name="Объект 4" descr="https://3.bp.blogspot.com/-isgYRX072eQ/VfXAD4BThEI/AAAAAAAAG9M/KK7yW5C-RSY/s320/lihanov101.jpg">
            <a:hlinkClick r:id="rId2"/>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3960440" cy="5688632"/>
          </a:xfrm>
          <a:prstGeom prst="rect">
            <a:avLst/>
          </a:prstGeom>
          <a:noFill/>
          <a:ln>
            <a:noFill/>
          </a:ln>
        </p:spPr>
      </p:pic>
    </p:spTree>
    <p:extLst>
      <p:ext uri="{BB962C8B-B14F-4D97-AF65-F5344CB8AC3E}">
        <p14:creationId xmlns:p14="http://schemas.microsoft.com/office/powerpoint/2010/main" val="324622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27584" y="260648"/>
            <a:ext cx="7848871" cy="6336704"/>
          </a:xfrm>
        </p:spPr>
        <p:txBody>
          <a:bodyPr/>
          <a:lstStyle/>
          <a:p>
            <a:pPr marL="0" indent="0" algn="just">
              <a:buNone/>
            </a:pPr>
            <a:r>
              <a:rPr lang="ru-RU" sz="2400" i="1" dirty="0" smtClean="0">
                <a:solidFill>
                  <a:srgbClr val="C00000"/>
                </a:solidFill>
                <a:effectLst/>
                <a:latin typeface="Times New Roman" panose="02020603050405020304" pitchFamily="18" charset="0"/>
                <a:cs typeface="Times New Roman" panose="02020603050405020304" pitchFamily="18" charset="0"/>
              </a:rPr>
              <a:t>   </a:t>
            </a:r>
            <a:r>
              <a:rPr lang="ru-RU" sz="2800" i="1" dirty="0" smtClean="0">
                <a:solidFill>
                  <a:srgbClr val="C00000"/>
                </a:solidFill>
                <a:effectLst/>
                <a:latin typeface="Times New Roman" panose="02020603050405020304" pitchFamily="18" charset="0"/>
                <a:cs typeface="Times New Roman" panose="02020603050405020304" pitchFamily="18" charset="0"/>
              </a:rPr>
              <a:t>«</a:t>
            </a:r>
            <a:r>
              <a:rPr lang="ru-RU" sz="2800" i="1" dirty="0">
                <a:solidFill>
                  <a:srgbClr val="C00000"/>
                </a:solidFill>
                <a:effectLst/>
                <a:latin typeface="Times New Roman" panose="02020603050405020304" pitchFamily="18" charset="0"/>
                <a:cs typeface="Times New Roman" panose="02020603050405020304" pitchFamily="18" charset="0"/>
              </a:rPr>
              <a:t>Пройдет время, и все, кто был взрослыми, когда шла война, умрет. Останетесь только вы, теперешние дети. Дети минувшей войны… и может случиться, что новые малыши забудут наше горе, нашу радость, наши слезы! Не давайте им забыть!» </a:t>
            </a:r>
            <a:r>
              <a:rPr lang="ru-RU" sz="2800" i="1" dirty="0" smtClean="0">
                <a:solidFill>
                  <a:srgbClr val="C00000"/>
                </a:solidFill>
                <a:effectLst/>
                <a:latin typeface="Times New Roman" panose="02020603050405020304" pitchFamily="18" charset="0"/>
                <a:cs typeface="Times New Roman" panose="02020603050405020304" pitchFamily="18" charset="0"/>
              </a:rPr>
              <a:t/>
            </a:r>
            <a:br>
              <a:rPr lang="ru-RU" sz="2800" i="1" dirty="0" smtClean="0">
                <a:solidFill>
                  <a:srgbClr val="C00000"/>
                </a:solidFill>
                <a:effectLst/>
                <a:latin typeface="Times New Roman" panose="02020603050405020304" pitchFamily="18" charset="0"/>
                <a:cs typeface="Times New Roman" panose="02020603050405020304" pitchFamily="18" charset="0"/>
              </a:rPr>
            </a:br>
            <a:r>
              <a:rPr lang="ru-RU" sz="2800" i="1" dirty="0" smtClean="0">
                <a:solidFill>
                  <a:srgbClr val="C00000"/>
                </a:solidFill>
                <a:effectLst/>
                <a:latin typeface="Times New Roman" panose="02020603050405020304" pitchFamily="18" charset="0"/>
                <a:cs typeface="Times New Roman" panose="02020603050405020304" pitchFamily="18" charset="0"/>
              </a:rPr>
              <a:t>                                                                                      А.Лиханов.</a:t>
            </a:r>
            <a:br>
              <a:rPr lang="ru-RU" sz="2800" i="1" dirty="0" smtClean="0">
                <a:solidFill>
                  <a:srgbClr val="C00000"/>
                </a:solidFill>
                <a:effectLst/>
                <a:latin typeface="Times New Roman" panose="02020603050405020304" pitchFamily="18" charset="0"/>
                <a:cs typeface="Times New Roman" panose="02020603050405020304" pitchFamily="18" charset="0"/>
              </a:rPr>
            </a:br>
            <a:r>
              <a:rPr lang="ru-RU" sz="2800" i="1" dirty="0">
                <a:solidFill>
                  <a:srgbClr val="C00000"/>
                </a:solidFill>
                <a:effectLst/>
                <a:latin typeface="Times New Roman" panose="02020603050405020304" pitchFamily="18" charset="0"/>
                <a:cs typeface="Times New Roman" panose="02020603050405020304" pitchFamily="18" charset="0"/>
              </a:rPr>
              <a:t> </a:t>
            </a:r>
            <a:r>
              <a:rPr lang="ru-RU" sz="2800" i="1" dirty="0" smtClean="0">
                <a:solidFill>
                  <a:srgbClr val="C00000"/>
                </a:solidFill>
                <a:effectLst/>
                <a:latin typeface="Times New Roman" panose="02020603050405020304" pitchFamily="18" charset="0"/>
                <a:cs typeface="Times New Roman" panose="02020603050405020304" pitchFamily="18" charset="0"/>
              </a:rPr>
              <a:t>  </a:t>
            </a:r>
            <a:r>
              <a:rPr lang="ru-RU" sz="2800" dirty="0" smtClean="0">
                <a:solidFill>
                  <a:srgbClr val="002060"/>
                </a:solidFill>
                <a:effectLst/>
                <a:latin typeface="Times New Roman" panose="02020603050405020304" pitchFamily="18" charset="0"/>
                <a:cs typeface="Times New Roman" panose="02020603050405020304" pitchFamily="18" charset="0"/>
              </a:rPr>
              <a:t>И </a:t>
            </a:r>
            <a:r>
              <a:rPr lang="ru-RU" sz="2800" dirty="0">
                <a:solidFill>
                  <a:srgbClr val="002060"/>
                </a:solidFill>
                <a:effectLst/>
                <a:latin typeface="Times New Roman" panose="02020603050405020304" pitchFamily="18" charset="0"/>
                <a:cs typeface="Times New Roman" panose="02020603050405020304" pitchFamily="18" charset="0"/>
              </a:rPr>
              <a:t>действительно, не смотря ни на что, мы должны помнить тяжелые годы Великой Отечественной, потому что это наша с вами история, наша Победа, и мы не должны забывать о тех, кто ковал Победу ценой своей жизни и тех, кто всячески поддерживал их в тылу. </a:t>
            </a: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14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7584" y="836712"/>
            <a:ext cx="7416824" cy="1944216"/>
          </a:xfrm>
        </p:spPr>
        <p:txBody>
          <a:bodyPr>
            <a:normAutofit/>
          </a:bodyPr>
          <a:lstStyle/>
          <a:p>
            <a:pPr algn="just"/>
            <a:r>
              <a:rPr lang="ru-RU" b="1" dirty="0" smtClean="0">
                <a:solidFill>
                  <a:srgbClr val="FF0000"/>
                </a:solidFill>
              </a:rPr>
              <a:t>   </a:t>
            </a:r>
            <a:r>
              <a:rPr lang="ru-RU" b="1" dirty="0" smtClean="0">
                <a:solidFill>
                  <a:srgbClr val="FF0000"/>
                </a:solidFill>
                <a:latin typeface="Times New Roman" panose="02020603050405020304" pitchFamily="18" charset="0"/>
                <a:cs typeface="Times New Roman" panose="02020603050405020304" pitchFamily="18" charset="0"/>
              </a:rPr>
              <a:t>Слайд-презентацию </a:t>
            </a:r>
            <a:r>
              <a:rPr lang="ru-RU" b="1" dirty="0" smtClean="0">
                <a:solidFill>
                  <a:srgbClr val="FF0000"/>
                </a:solidFill>
                <a:latin typeface="Times New Roman" panose="02020603050405020304" pitchFamily="18" charset="0"/>
                <a:cs typeface="Times New Roman" panose="02020603050405020304" pitchFamily="18" charset="0"/>
              </a:rPr>
              <a:t>«Детям минувшей воны посвящается…» </a:t>
            </a:r>
            <a:r>
              <a:rPr lang="ru-RU" b="1" dirty="0" smtClean="0">
                <a:solidFill>
                  <a:srgbClr val="FF0000"/>
                </a:solidFill>
                <a:latin typeface="Times New Roman" panose="02020603050405020304" pitchFamily="18" charset="0"/>
                <a:cs typeface="Times New Roman" panose="02020603050405020304" pitchFamily="18" charset="0"/>
              </a:rPr>
              <a:t>выполнила библиотекарь МКУК «Детская библиотека» Старощербиновского сельского поселения Щербиновского района – Сарана  Т.А.</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07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731520"/>
            <a:ext cx="8352928" cy="5721816"/>
          </a:xfrm>
        </p:spPr>
        <p:txBody>
          <a:bodyPr>
            <a:normAutofit fontScale="55000" lnSpcReduction="20000"/>
          </a:bodyPr>
          <a:lstStyle/>
          <a:p>
            <a:pPr marL="45720" indent="0" algn="just">
              <a:buNone/>
            </a:pPr>
            <a:r>
              <a:rPr lang="ru-RU" sz="4000" b="1" dirty="0" smtClean="0">
                <a:solidFill>
                  <a:srgbClr val="002060"/>
                </a:solidFill>
                <a:latin typeface="Times New Roman" panose="02020603050405020304" pitchFamily="18" charset="0"/>
                <a:cs typeface="Times New Roman" panose="02020603050405020304" pitchFamily="18" charset="0"/>
              </a:rPr>
              <a:t>   Дорогие ребята! Предлагаем вашему вниманию слайд- презентацию </a:t>
            </a:r>
            <a:r>
              <a:rPr lang="ru-RU" sz="4000" b="1" dirty="0" smtClean="0">
                <a:solidFill>
                  <a:srgbClr val="002060"/>
                </a:solidFill>
                <a:latin typeface="Times New Roman" panose="02020603050405020304" pitchFamily="18" charset="0"/>
                <a:cs typeface="Times New Roman" panose="02020603050405020304" pitchFamily="18" charset="0"/>
              </a:rPr>
              <a:t>«Детям минувшей войны посвящается…»,</a:t>
            </a:r>
            <a:r>
              <a:rPr lang="ru-RU" sz="2000" dirty="0" smtClean="0"/>
              <a:t> </a:t>
            </a:r>
            <a:r>
              <a:rPr lang="ru-RU" sz="4000" b="1" dirty="0" smtClean="0">
                <a:solidFill>
                  <a:srgbClr val="002060"/>
                </a:solidFill>
                <a:latin typeface="Times New Roman" panose="02020603050405020304" pitchFamily="18" charset="0"/>
                <a:cs typeface="Times New Roman" panose="02020603050405020304" pitchFamily="18" charset="0"/>
              </a:rPr>
              <a:t>посвященную 75 -летию </a:t>
            </a:r>
            <a:r>
              <a:rPr lang="ru-RU" sz="4000" b="1" dirty="0">
                <a:solidFill>
                  <a:srgbClr val="002060"/>
                </a:solidFill>
                <a:latin typeface="Times New Roman" panose="02020603050405020304" pitchFamily="18" charset="0"/>
                <a:cs typeface="Times New Roman" panose="02020603050405020304" pitchFamily="18" charset="0"/>
              </a:rPr>
              <a:t>Победы и юбилею </a:t>
            </a:r>
            <a:r>
              <a:rPr lang="ru-RU" sz="4000" b="1" dirty="0" smtClean="0">
                <a:solidFill>
                  <a:srgbClr val="002060"/>
                </a:solidFill>
                <a:latin typeface="Times New Roman" panose="02020603050405020304" pitchFamily="18" charset="0"/>
                <a:cs typeface="Times New Roman" panose="02020603050405020304" pitchFamily="18" charset="0"/>
              </a:rPr>
              <a:t>писателя. В этом году, Альберту Анатольевичу, исполняется  85 лет.</a:t>
            </a:r>
            <a:r>
              <a:rPr lang="ru-RU" sz="3600" dirty="0" smtClean="0">
                <a:latin typeface="Times New Roman" panose="02020603050405020304" pitchFamily="18" charset="0"/>
                <a:cs typeface="Times New Roman" panose="02020603050405020304" pitchFamily="18" charset="0"/>
              </a:rPr>
              <a:t> </a:t>
            </a:r>
          </a:p>
          <a:p>
            <a:pPr marL="45720" indent="0" algn="just">
              <a:buNone/>
            </a:pPr>
            <a:r>
              <a:rPr lang="ru-RU" sz="4000" b="1" dirty="0" smtClean="0">
                <a:solidFill>
                  <a:srgbClr val="002060"/>
                </a:solidFill>
                <a:latin typeface="Times New Roman" panose="02020603050405020304" pitchFamily="18" charset="0"/>
                <a:cs typeface="Times New Roman" panose="02020603050405020304" pitchFamily="18" charset="0"/>
              </a:rPr>
              <a:t>   Альберт </a:t>
            </a:r>
            <a:r>
              <a:rPr lang="ru-RU" sz="4000" b="1" dirty="0">
                <a:solidFill>
                  <a:srgbClr val="002060"/>
                </a:solidFill>
                <a:latin typeface="Times New Roman" panose="02020603050405020304" pitchFamily="18" charset="0"/>
                <a:cs typeface="Times New Roman" panose="02020603050405020304" pitchFamily="18" charset="0"/>
              </a:rPr>
              <a:t>Анатольевич Лиханов – писатель, академик, общественный деятель, детский и юношеский писатель, президент Международной ассоциации детских фондов, председатель Российского детского фонда, директор Научно-исследовательского института детства, академик Российской академии образования родился 13 сентября 1935 в г. Кирове.</a:t>
            </a:r>
          </a:p>
          <a:p>
            <a:pPr marL="45720" indent="0" algn="just">
              <a:buNone/>
            </a:pPr>
            <a:r>
              <a:rPr lang="ru-RU" sz="4000" b="1" dirty="0" smtClean="0">
                <a:solidFill>
                  <a:srgbClr val="002060"/>
                </a:solidFill>
                <a:latin typeface="Times New Roman" panose="02020603050405020304" pitchFamily="18" charset="0"/>
                <a:cs typeface="Times New Roman" panose="02020603050405020304" pitchFamily="18" charset="0"/>
              </a:rPr>
              <a:t>   Альберт </a:t>
            </a:r>
            <a:r>
              <a:rPr lang="ru-RU" sz="4000" b="1" dirty="0">
                <a:solidFill>
                  <a:srgbClr val="002060"/>
                </a:solidFill>
                <a:latin typeface="Times New Roman" panose="02020603050405020304" pitchFamily="18" charset="0"/>
                <a:cs typeface="Times New Roman" panose="02020603050405020304" pitchFamily="18" charset="0"/>
              </a:rPr>
              <a:t>Анатольевич писал в предисловии к одной из своих книг: </a:t>
            </a:r>
            <a:r>
              <a:rPr lang="ru-RU" sz="4000" b="1" i="1" dirty="0">
                <a:solidFill>
                  <a:srgbClr val="C00000"/>
                </a:solidFill>
                <a:latin typeface="Times New Roman" panose="02020603050405020304" pitchFamily="18" charset="0"/>
                <a:cs typeface="Times New Roman" panose="02020603050405020304" pitchFamily="18" charset="0"/>
              </a:rPr>
              <a:t>«Люди не выбирают родителей, люди не выбирают детства… Наше детство пришлось на войну, и нас прозвали детьми войны»</a:t>
            </a:r>
            <a:r>
              <a:rPr lang="ru-RU" sz="4000" b="1" i="1" dirty="0">
                <a:solidFill>
                  <a:srgbClr val="002060"/>
                </a:solidFill>
                <a:latin typeface="Times New Roman" panose="02020603050405020304" pitchFamily="18" charset="0"/>
                <a:cs typeface="Times New Roman" panose="02020603050405020304" pitchFamily="18" charset="0"/>
              </a:rPr>
              <a:t>. </a:t>
            </a:r>
            <a:r>
              <a:rPr lang="ru-RU" sz="4000" b="1" dirty="0">
                <a:solidFill>
                  <a:srgbClr val="002060"/>
                </a:solidFill>
                <a:latin typeface="Times New Roman" panose="02020603050405020304" pitchFamily="18" charset="0"/>
                <a:cs typeface="Times New Roman" panose="02020603050405020304" pitchFamily="18" charset="0"/>
              </a:rPr>
              <a:t>Ему было хорошо известно о жизни людей в те нелёгкие военные годы, которые тенью легли на детство таких же мальчишек, как он. Страшные, долгие, нелёгкие четыре года. Это проводы отца на фронт, работа матери в госпитале, общение с бабушкой, Марией Васильевной.</a:t>
            </a:r>
          </a:p>
          <a:p>
            <a:endParaRPr lang="ru-RU" dirty="0"/>
          </a:p>
        </p:txBody>
      </p:sp>
    </p:spTree>
    <p:extLst>
      <p:ext uri="{BB962C8B-B14F-4D97-AF65-F5344CB8AC3E}">
        <p14:creationId xmlns:p14="http://schemas.microsoft.com/office/powerpoint/2010/main" val="97030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6480720"/>
          </a:xfrm>
        </p:spPr>
        <p:txBody>
          <a:bodyPr>
            <a:normAutofit fontScale="92500" lnSpcReduction="20000"/>
          </a:bodyPr>
          <a:lstStyle/>
          <a:p>
            <a:pPr marL="45720" indent="0" algn="just">
              <a:buNone/>
            </a:pPr>
            <a:r>
              <a:rPr lang="ru-RU" sz="2600" b="1" dirty="0" smtClean="0">
                <a:solidFill>
                  <a:srgbClr val="002060"/>
                </a:solidFill>
                <a:latin typeface="Times New Roman" panose="02020603050405020304" pitchFamily="18" charset="0"/>
                <a:cs typeface="Times New Roman" panose="02020603050405020304" pitchFamily="18" charset="0"/>
              </a:rPr>
              <a:t>  Как </a:t>
            </a:r>
            <a:r>
              <a:rPr lang="ru-RU" sz="2600" b="1" dirty="0">
                <a:solidFill>
                  <a:srgbClr val="002060"/>
                </a:solidFill>
                <a:latin typeface="Times New Roman" panose="02020603050405020304" pitchFamily="18" charset="0"/>
                <a:cs typeface="Times New Roman" panose="02020603050405020304" pitchFamily="18" charset="0"/>
              </a:rPr>
              <a:t>и герои его будущих книг, голодал, ходил на занятия </a:t>
            </a:r>
            <a:r>
              <a:rPr lang="ru-RU" sz="2600" b="1" dirty="0" smtClean="0">
                <a:solidFill>
                  <a:srgbClr val="002060"/>
                </a:solidFill>
                <a:latin typeface="Times New Roman" panose="02020603050405020304" pitchFamily="18" charset="0"/>
                <a:cs typeface="Times New Roman" panose="02020603050405020304" pitchFamily="18" charset="0"/>
              </a:rPr>
              <a:t>в холодную </a:t>
            </a:r>
            <a:r>
              <a:rPr lang="ru-RU" sz="2600" b="1" dirty="0">
                <a:solidFill>
                  <a:srgbClr val="002060"/>
                </a:solidFill>
                <a:latin typeface="Times New Roman" panose="02020603050405020304" pitchFamily="18" charset="0"/>
                <a:cs typeface="Times New Roman" panose="02020603050405020304" pitchFamily="18" charset="0"/>
              </a:rPr>
              <a:t>нетопленую школу, помогал взрослым, писал письма на фронт и ждал возвращения отца. Всё это и многое – многое другое и станет впоследствии тем богатым писательским основанием для многочисленных произведений, читая которые мы задумываемся и о своём прошлом, и о настоящем, и о будущем.</a:t>
            </a:r>
          </a:p>
          <a:p>
            <a:pPr marL="45720" indent="0" algn="just">
              <a:buNone/>
            </a:pPr>
            <a:r>
              <a:rPr lang="ru-RU" sz="2600" b="1" dirty="0" smtClean="0">
                <a:solidFill>
                  <a:srgbClr val="002060"/>
                </a:solidFill>
                <a:latin typeface="Times New Roman" panose="02020603050405020304" pitchFamily="18" charset="0"/>
                <a:cs typeface="Times New Roman" panose="02020603050405020304" pitchFamily="18" charset="0"/>
              </a:rPr>
              <a:t> Трудно </a:t>
            </a:r>
            <a:r>
              <a:rPr lang="ru-RU" sz="2600" b="1" dirty="0">
                <a:solidFill>
                  <a:srgbClr val="002060"/>
                </a:solidFill>
                <a:latin typeface="Times New Roman" panose="02020603050405020304" pitchFamily="18" charset="0"/>
                <a:cs typeface="Times New Roman" panose="02020603050405020304" pitchFamily="18" charset="0"/>
              </a:rPr>
              <a:t>назвать книгу А.А. Лиханова, в которой он совсем не говорил бы о войне, о военном времени, повлиявшем на характеры и судьбы детей и подростков. Военная тема в творчестве писателя приобретает особую значимость и органичность, потому что воплотила в себе его представление о жизненных ценностях, о чести, долге, подвиге, о человеческом достоинстве. Альберт Лиханов говорит:</a:t>
            </a:r>
            <a:r>
              <a:rPr lang="ru-RU" sz="2600" dirty="0">
                <a:solidFill>
                  <a:srgbClr val="002060"/>
                </a:solidFill>
                <a:latin typeface="Times New Roman" panose="02020603050405020304" pitchFamily="18" charset="0"/>
                <a:cs typeface="Times New Roman" panose="02020603050405020304" pitchFamily="18" charset="0"/>
              </a:rPr>
              <a:t> </a:t>
            </a:r>
            <a:r>
              <a:rPr lang="ru-RU" sz="2600" b="1" i="1" dirty="0">
                <a:solidFill>
                  <a:srgbClr val="C00000"/>
                </a:solidFill>
                <a:latin typeface="Times New Roman" panose="02020603050405020304" pitchFamily="18" charset="0"/>
                <a:cs typeface="Times New Roman" panose="02020603050405020304" pitchFamily="18" charset="0"/>
              </a:rPr>
              <a:t>«На войне было трудно всем: солдатам и генералам, мужчинам и женщинам. Но детям было всего трудней</a:t>
            </a:r>
            <a:r>
              <a:rPr lang="ru-RU" sz="2600" b="1" i="1" dirty="0" smtClean="0">
                <a:solidFill>
                  <a:srgbClr val="C00000"/>
                </a:solidFill>
                <a:latin typeface="Times New Roman" panose="02020603050405020304" pitchFamily="18" charset="0"/>
                <a:cs typeface="Times New Roman" panose="02020603050405020304" pitchFamily="18" charset="0"/>
              </a:rPr>
              <a:t>».</a:t>
            </a:r>
          </a:p>
          <a:p>
            <a:pPr marL="45720" indent="0" algn="just">
              <a:buNone/>
            </a:pPr>
            <a:r>
              <a:rPr lang="ru-RU" sz="2600" b="1" dirty="0" smtClean="0">
                <a:solidFill>
                  <a:srgbClr val="002060"/>
                </a:solidFill>
                <a:latin typeface="Times New Roman" panose="02020603050405020304" pitchFamily="18" charset="0"/>
                <a:cs typeface="Times New Roman" panose="02020603050405020304" pitchFamily="18" charset="0"/>
              </a:rPr>
              <a:t>  А.А</a:t>
            </a:r>
            <a:r>
              <a:rPr lang="ru-RU" sz="2600" b="1" dirty="0">
                <a:solidFill>
                  <a:srgbClr val="002060"/>
                </a:solidFill>
                <a:latin typeface="Times New Roman" panose="02020603050405020304" pitchFamily="18" charset="0"/>
                <a:cs typeface="Times New Roman" panose="02020603050405020304" pitchFamily="18" charset="0"/>
              </a:rPr>
              <a:t>. Лиханов написал ряд замечательных произведений о военном детстве. В них он передаёт ощущения пережитого в годы Великой Отечественной войны.</a:t>
            </a:r>
          </a:p>
          <a:p>
            <a:pPr algn="just"/>
            <a:endParaRPr lang="ru-RU" sz="2600" b="1" dirty="0">
              <a:solidFill>
                <a:srgbClr val="C0000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3656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932040" y="620688"/>
            <a:ext cx="3960440" cy="5688632"/>
          </a:xfrm>
        </p:spPr>
        <p:txBody>
          <a:bodyPr>
            <a:noAutofit/>
          </a:bodyPr>
          <a:lstStyle/>
          <a:p>
            <a:pPr marL="45720" indent="0" algn="just">
              <a:buNone/>
            </a:pP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  Начало </a:t>
            </a:r>
            <a:r>
              <a:rPr lang="ru-RU" sz="2400" b="1" dirty="0">
                <a:solidFill>
                  <a:srgbClr val="002060"/>
                </a:solidFill>
                <a:latin typeface="Times New Roman" panose="02020603050405020304" pitchFamily="18" charset="0"/>
                <a:cs typeface="Times New Roman" panose="02020603050405020304" pitchFamily="18" charset="0"/>
              </a:rPr>
              <a:t>войны глазами малыша, первые тревоги - за отца и за маму, за страдающую Родину, недетские картины наступившей беды. И в то же время - детский мир во всём светлом многообразии, поиск ценностей, никогда не преходящих...</a:t>
            </a:r>
            <a:br>
              <a:rPr lang="ru-RU" sz="2400" b="1" dirty="0">
                <a:solidFill>
                  <a:srgbClr val="002060"/>
                </a:solidFill>
                <a:latin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cs typeface="Times New Roman" panose="02020603050405020304" pitchFamily="18" charset="0"/>
              </a:rPr>
              <a:t>Для среднего и старшего школьного возраста.</a:t>
            </a:r>
            <a:br>
              <a:rPr lang="ru-RU" sz="2400" b="1" dirty="0">
                <a:solidFill>
                  <a:srgbClr val="002060"/>
                </a:solidFill>
                <a:latin typeface="Times New Roman" panose="02020603050405020304" pitchFamily="18" charset="0"/>
                <a:cs typeface="Times New Roman" panose="02020603050405020304" pitchFamily="18" charset="0"/>
              </a:rPr>
            </a:b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4098" name="Picture 2" descr="C:\Users\Home\Desktop\1013253734.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7545" y="692696"/>
            <a:ext cx="410445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72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5152" y="731520"/>
            <a:ext cx="3815280" cy="5505792"/>
          </a:xfrm>
        </p:spPr>
        <p:txBody>
          <a:bodyPr>
            <a:noAutofit/>
          </a:bodyPr>
          <a:lstStyle/>
          <a:p>
            <a:pPr marL="45720" indent="0">
              <a:buNone/>
            </a:pPr>
            <a:r>
              <a:rPr lang="ru-RU" sz="2400" b="1" dirty="0">
                <a:solidFill>
                  <a:srgbClr val="002060"/>
                </a:solidFill>
                <a:latin typeface="Times New Roman" panose="02020603050405020304" pitchFamily="18" charset="0"/>
                <a:cs typeface="Times New Roman" panose="02020603050405020304" pitchFamily="18" charset="0"/>
              </a:rPr>
              <a:t>В повести "</a:t>
            </a:r>
            <a:r>
              <a:rPr lang="ru-RU" sz="2400" b="1" i="1" dirty="0">
                <a:solidFill>
                  <a:srgbClr val="002060"/>
                </a:solidFill>
                <a:latin typeface="Times New Roman" panose="02020603050405020304" pitchFamily="18" charset="0"/>
                <a:cs typeface="Times New Roman" panose="02020603050405020304" pitchFamily="18" charset="0"/>
              </a:rPr>
              <a:t>Джордж из Динки джаза</a:t>
            </a:r>
            <a:r>
              <a:rPr lang="ru-RU" sz="2400" b="1" dirty="0">
                <a:solidFill>
                  <a:srgbClr val="002060"/>
                </a:solidFill>
                <a:latin typeface="Times New Roman" panose="02020603050405020304" pitchFamily="18" charset="0"/>
                <a:cs typeface="Times New Roman" panose="02020603050405020304" pitchFamily="18" charset="0"/>
              </a:rPr>
              <a:t>" притяжением ребятишек становится маленький деревянный кинотеатр "Прогресс". А случается вся эта история накануне Великой Победы и сразу после неё в небольшом городке - и духом ожидания конца войны пропитан даже воздух той поры.</a:t>
            </a:r>
            <a:br>
              <a:rPr lang="ru-RU" sz="2400" b="1" dirty="0">
                <a:solidFill>
                  <a:srgbClr val="002060"/>
                </a:solidFill>
                <a:latin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cs typeface="Times New Roman" panose="02020603050405020304" pitchFamily="18" charset="0"/>
              </a:rPr>
              <a:t>Для среднего и старшего школьного возраста.</a:t>
            </a:r>
            <a:br>
              <a:rPr lang="ru-RU" sz="2400" b="1" dirty="0">
                <a:solidFill>
                  <a:srgbClr val="002060"/>
                </a:solidFill>
                <a:latin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cs typeface="Times New Roman" panose="02020603050405020304" pitchFamily="18" charset="0"/>
              </a:rPr>
              <a:t/>
            </a:r>
            <a:br>
              <a:rPr lang="ru-RU" sz="2400" b="1" dirty="0">
                <a:solidFill>
                  <a:srgbClr val="002060"/>
                </a:solidFill>
                <a:latin typeface="Times New Roman" panose="02020603050405020304" pitchFamily="18" charset="0"/>
                <a:cs typeface="Times New Roman" panose="02020603050405020304" pitchFamily="18" charset="0"/>
              </a:rPr>
            </a:b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9218" name="Picture 2" descr="C:\Users\Home\Desktop\cover.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3456383"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14"/>
          </p:nvPr>
        </p:nvSpPr>
        <p:spPr>
          <a:xfrm>
            <a:off x="4645152" y="332656"/>
            <a:ext cx="4319336" cy="6264696"/>
          </a:xfrm>
        </p:spPr>
        <p:txBody>
          <a:bodyPr>
            <a:noAutofit/>
          </a:bodyPr>
          <a:lstStyle/>
          <a:p>
            <a:pPr marL="45720" indent="0" algn="just">
              <a:buNone/>
            </a:pPr>
            <a:r>
              <a:rPr lang="ru-RU" sz="1800" b="1" dirty="0" smtClean="0">
                <a:solidFill>
                  <a:srgbClr val="002060"/>
                </a:solidFill>
                <a:latin typeface="Times New Roman" panose="02020603050405020304" pitchFamily="18" charset="0"/>
                <a:cs typeface="Times New Roman" panose="02020603050405020304" pitchFamily="18" charset="0"/>
              </a:rPr>
              <a:t>  Повести</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a:solidFill>
                  <a:srgbClr val="002060"/>
                </a:solidFill>
                <a:latin typeface="Times New Roman" panose="02020603050405020304" pitchFamily="18" charset="0"/>
                <a:cs typeface="Times New Roman" panose="02020603050405020304" pitchFamily="18" charset="0"/>
              </a:rPr>
              <a:t>Последние холода», «Детская библиотека</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a:solidFill>
                  <a:srgbClr val="002060"/>
                </a:solidFill>
                <a:latin typeface="Times New Roman" panose="02020603050405020304" pitchFamily="18" charset="0"/>
                <a:cs typeface="Times New Roman" panose="02020603050405020304" pitchFamily="18" charset="0"/>
              </a:rPr>
              <a:t>Магазин ненаглядных пособий</a:t>
            </a:r>
            <a:r>
              <a:rPr lang="ru-RU" sz="1800" b="1" dirty="0" smtClean="0">
                <a:solidFill>
                  <a:srgbClr val="002060"/>
                </a:solidFill>
                <a:latin typeface="Times New Roman" panose="02020603050405020304" pitchFamily="18" charset="0"/>
                <a:cs typeface="Times New Roman" panose="02020603050405020304" pitchFamily="18" charset="0"/>
              </a:rPr>
              <a:t>» </a:t>
            </a:r>
            <a:r>
              <a:rPr lang="ru-RU" sz="1800" b="1" dirty="0">
                <a:solidFill>
                  <a:srgbClr val="002060"/>
                </a:solidFill>
                <a:latin typeface="Times New Roman" panose="02020603050405020304" pitchFamily="18" charset="0"/>
                <a:cs typeface="Times New Roman" panose="02020603050405020304" pitchFamily="18" charset="0"/>
              </a:rPr>
              <a:t> составляют своеобразную трилогию о военном детстве. Они близки интонационно, написаны в одном психологическом ключе, рассказаны одним и тем же героем – мальчиком Колей.</a:t>
            </a:r>
          </a:p>
          <a:p>
            <a:pPr marL="45720" indent="0" algn="just">
              <a:buNone/>
            </a:pPr>
            <a:r>
              <a:rPr lang="ru-RU" sz="1800" b="1" dirty="0" smtClean="0">
                <a:solidFill>
                  <a:srgbClr val="002060"/>
                </a:solidFill>
                <a:latin typeface="Times New Roman" panose="02020603050405020304" pitchFamily="18" charset="0"/>
                <a:cs typeface="Times New Roman" panose="02020603050405020304" pitchFamily="18" charset="0"/>
              </a:rPr>
              <a:t>  Повесть</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smtClean="0">
                <a:solidFill>
                  <a:srgbClr val="C00000"/>
                </a:solidFill>
                <a:latin typeface="Times New Roman" panose="02020603050405020304" pitchFamily="18" charset="0"/>
                <a:cs typeface="Times New Roman" panose="02020603050405020304" pitchFamily="18" charset="0"/>
              </a:rPr>
              <a:t>«Последние холода»</a:t>
            </a:r>
            <a:r>
              <a:rPr lang="ru-RU" sz="1800" b="1" dirty="0">
                <a:solidFill>
                  <a:srgbClr val="002060"/>
                </a:solidFill>
                <a:latin typeface="Times New Roman" panose="02020603050405020304" pitchFamily="18" charset="0"/>
                <a:cs typeface="Times New Roman" panose="02020603050405020304" pitchFamily="18" charset="0"/>
              </a:rPr>
              <a:t> (1984) – одно из наиболее драматических произведений о военном детстве. Как и другие произведения этого цикла, она адресована не только детям, но и взрослым – родителям, учителям. Рассказ в произведении ведётся от имени мальчика Коли, ученика третьего класса. Повесть написана в форме раздумий мальчика о самом себе, о жизни, о родителях, друзьях, школьных учителях. Эта книга о милосердии, о доброте, о человечности. Она учит быть чутким к чужой беде. </a:t>
            </a:r>
          </a:p>
        </p:txBody>
      </p:sp>
      <p:pic>
        <p:nvPicPr>
          <p:cNvPr id="7" name="Объект 6" descr="https://4.bp.blogspot.com/-wE3i74cXHOg/VfXAFE_ZOQI/AAAAAAAAG9c/Ni3IBAgVxAs/s320/uounhpg7vxou.jpg">
            <a:hlinkClick r:id="rId2"/>
          </p:cNvPr>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4176464" cy="6480720"/>
          </a:xfrm>
          <a:prstGeom prst="rect">
            <a:avLst/>
          </a:prstGeom>
          <a:noFill/>
          <a:ln>
            <a:noFill/>
          </a:ln>
        </p:spPr>
      </p:pic>
    </p:spTree>
    <p:extLst>
      <p:ext uri="{BB962C8B-B14F-4D97-AF65-F5344CB8AC3E}">
        <p14:creationId xmlns:p14="http://schemas.microsoft.com/office/powerpoint/2010/main" val="109423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5152" y="404664"/>
            <a:ext cx="4103312" cy="6048672"/>
          </a:xfrm>
        </p:spPr>
        <p:txBody>
          <a:bodyPr>
            <a:normAutofit fontScale="85000" lnSpcReduction="20000"/>
          </a:bodyPr>
          <a:lstStyle/>
          <a:p>
            <a:pPr marL="45720" indent="0" algn="just">
              <a:buNone/>
            </a:pPr>
            <a:r>
              <a:rPr lang="ru-RU" sz="2400" b="1" dirty="0" smtClean="0">
                <a:solidFill>
                  <a:srgbClr val="002060"/>
                </a:solidFill>
                <a:latin typeface="Times New Roman" panose="02020603050405020304" pitchFamily="18" charset="0"/>
                <a:cs typeface="Times New Roman" panose="02020603050405020304" pitchFamily="18" charset="0"/>
              </a:rPr>
              <a:t>  В </a:t>
            </a:r>
            <a:r>
              <a:rPr lang="ru-RU" sz="2400" b="1" dirty="0">
                <a:solidFill>
                  <a:srgbClr val="002060"/>
                </a:solidFill>
                <a:latin typeface="Times New Roman" panose="02020603050405020304" pitchFamily="18" charset="0"/>
                <a:cs typeface="Times New Roman" panose="02020603050405020304" pitchFamily="18" charset="0"/>
              </a:rPr>
              <a:t>войну семья состояла из трёх взрослых: мама работала в госпитале, дед Иван Петрович работал на овчинношубном заводе, где шили полушубки для армии, бабушка Мария Васильевна вела хозяйство. Вечерами из экономии не зажигали керосиновую лампу, в темноте бабушка читала внуку стихи, которых она знала очень много. Культурным приютом для детей того времени была также детская библиотека. И первым человеком, который привёл маленького Альберта в этот храм книги была его бабушка. Не случайно повесть “Детская библиотека” - одно из самых тёплых, по-детски интимных, написанных от лица мальчика произведений.</a:t>
            </a:r>
          </a:p>
          <a:p>
            <a:pPr algn="just"/>
            <a:endParaRPr lang="ru-RU" dirty="0">
              <a:solidFill>
                <a:srgbClr val="002060"/>
              </a:solidFill>
            </a:endParaRPr>
          </a:p>
        </p:txBody>
      </p:sp>
      <p:pic>
        <p:nvPicPr>
          <p:cNvPr id="5" name="Picture 2" descr="C:\Users\Home\Desktop\1011906926.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3960439"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07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5152" y="731520"/>
            <a:ext cx="4031304" cy="5361776"/>
          </a:xfrm>
        </p:spPr>
        <p:txBody>
          <a:bodyPr>
            <a:noAutofit/>
          </a:bodyPr>
          <a:lstStyle/>
          <a:p>
            <a:pPr marL="45720" indent="0">
              <a:buNone/>
            </a:pPr>
            <a:r>
              <a:rPr lang="ru-RU" sz="2400" b="1" dirty="0" smtClean="0">
                <a:solidFill>
                  <a:srgbClr val="002060"/>
                </a:solidFill>
                <a:latin typeface="Times New Roman" panose="02020603050405020304" pitchFamily="18" charset="0"/>
                <a:cs typeface="Times New Roman" panose="02020603050405020304" pitchFamily="18" charset="0"/>
              </a:rPr>
              <a:t>  Повесть </a:t>
            </a:r>
            <a:r>
              <a:rPr lang="ru-RU" sz="2400" b="1" dirty="0">
                <a:solidFill>
                  <a:srgbClr val="002060"/>
                </a:solidFill>
                <a:latin typeface="Times New Roman" panose="02020603050405020304" pitchFamily="18" charset="0"/>
                <a:cs typeface="Times New Roman" panose="02020603050405020304" pitchFamily="18" charset="0"/>
              </a:rPr>
              <a:t>из романа в повестях "Русские мальчики", рассказывающая о первых опытах раннего детства, о чудесном магазине, в котором продаются разные интересные вещи для школы и о первом понимании чести и дружбы. О величии мироздания, которое всё это в себя включает.</a:t>
            </a:r>
            <a:br>
              <a:rPr lang="ru-RU" sz="2400" b="1" dirty="0">
                <a:solidFill>
                  <a:srgbClr val="002060"/>
                </a:solidFill>
                <a:latin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cs typeface="Times New Roman" panose="02020603050405020304" pitchFamily="18" charset="0"/>
              </a:rPr>
              <a:t>Для среднего и старшего школьного возраста.</a:t>
            </a:r>
            <a:br>
              <a:rPr lang="ru-RU" sz="2400" b="1" dirty="0">
                <a:solidFill>
                  <a:srgbClr val="002060"/>
                </a:solidFill>
                <a:latin typeface="Times New Roman" panose="02020603050405020304" pitchFamily="18" charset="0"/>
                <a:cs typeface="Times New Roman" panose="02020603050405020304" pitchFamily="18" charset="0"/>
              </a:rPr>
            </a:br>
            <a:r>
              <a:rPr lang="ru-RU" sz="2400" b="1" dirty="0">
                <a:solidFill>
                  <a:srgbClr val="002060"/>
                </a:solidFill>
                <a:latin typeface="Times New Roman" panose="02020603050405020304" pitchFamily="18" charset="0"/>
                <a:cs typeface="Times New Roman" panose="02020603050405020304" pitchFamily="18" charset="0"/>
              </a:rPr>
              <a:t/>
            </a:r>
            <a:br>
              <a:rPr lang="ru-RU" sz="2400" b="1" dirty="0">
                <a:solidFill>
                  <a:srgbClr val="002060"/>
                </a:solidFill>
                <a:latin typeface="Times New Roman" panose="02020603050405020304" pitchFamily="18" charset="0"/>
                <a:cs typeface="Times New Roman" panose="02020603050405020304" pitchFamily="18" charset="0"/>
              </a:rPr>
            </a:b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C:\Users\Home\Desktop\1011907055.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3816423"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66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4645152" y="731520"/>
            <a:ext cx="3671264" cy="5721816"/>
          </a:xfrm>
        </p:spPr>
        <p:txBody>
          <a:bodyPr>
            <a:normAutofit fontScale="77500" lnSpcReduction="20000"/>
          </a:bodyPr>
          <a:lstStyle/>
          <a:p>
            <a:r>
              <a:rPr lang="ru-RU" sz="2400" b="1" dirty="0">
                <a:solidFill>
                  <a:srgbClr val="002060"/>
                </a:solidFill>
                <a:latin typeface="Times New Roman" panose="02020603050405020304" pitchFamily="18" charset="0"/>
                <a:cs typeface="Times New Roman" panose="02020603050405020304" pitchFamily="18" charset="0"/>
              </a:rPr>
              <a:t>Лирическая повесть известного писателя рассказывает о детстве ребятишек, которые пошли в школу в трудное и скудное военное время. Их пожилая учительница, крёстная очень многих своих бывших учеников, как может оберегает своих маленьких питомцев, скрашивает их существование, отдаёт им тепло своего сердца. Этот урок доброты они запоминают на всю оставшуюся жизнь. Учительница как бы становится крёстной всему классу. Для среднего и старшего школьного возраста.</a:t>
            </a:r>
            <a:br>
              <a:rPr lang="ru-RU" sz="2400" b="1" dirty="0">
                <a:solidFill>
                  <a:srgbClr val="002060"/>
                </a:solidFill>
                <a:latin typeface="Times New Roman" panose="02020603050405020304" pitchFamily="18" charset="0"/>
                <a:cs typeface="Times New Roman" panose="02020603050405020304" pitchFamily="18" charset="0"/>
              </a:rPr>
            </a:br>
            <a:r>
              <a:rPr lang="ru-RU" dirty="0"/>
              <a:t/>
            </a:r>
            <a:br>
              <a:rPr lang="ru-RU" dirty="0"/>
            </a:br>
            <a:endParaRPr lang="ru-RU" dirty="0"/>
          </a:p>
        </p:txBody>
      </p:sp>
      <p:pic>
        <p:nvPicPr>
          <p:cNvPr id="7170" name="Picture 2" descr="C:\Users\Home\Desktop\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4104456" cy="554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97116"/>
      </p:ext>
    </p:extLst>
  </p:cSld>
  <p:clrMapOvr>
    <a:masterClrMapping/>
  </p:clrMapOvr>
</p:sld>
</file>

<file path=ppt/theme/theme1.xml><?xml version="1.0" encoding="utf-8"?>
<a:theme xmlns:a="http://schemas.openxmlformats.org/drawingml/2006/main" name="Воздушный поток">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179</TotalTime>
  <Words>836</Words>
  <Application>Microsoft Office PowerPoint</Application>
  <PresentationFormat>Экран (4:3)</PresentationFormat>
  <Paragraphs>25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«Пройдет время, и все, кто был взрослыми, когда шла война, умрет. Останетесь только вы, теперешние дети. Дети минувшей войны… и может случиться, что новые малыши забудут наше горе, нашу радость, наши слезы! Не давайте им забыть!»                                                                                        А.Лиханов.    И действительно, не смотря ни на что, мы должны помнить тяжелые годы Великой Отечественной, потому что это наша с вами история, наша Победа, и мы не должны забывать о тех, кто ковал Победу ценой своей жизни и тех, кто всячески поддерживал их в тылу.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19</cp:revision>
  <dcterms:created xsi:type="dcterms:W3CDTF">2020-04-21T14:39:48Z</dcterms:created>
  <dcterms:modified xsi:type="dcterms:W3CDTF">2020-04-21T18:52:00Z</dcterms:modified>
</cp:coreProperties>
</file>