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5" r:id="rId4"/>
    <p:sldId id="265" r:id="rId5"/>
    <p:sldId id="266" r:id="rId6"/>
    <p:sldId id="267" r:id="rId7"/>
    <p:sldId id="268" r:id="rId8"/>
    <p:sldId id="269" r:id="rId9"/>
    <p:sldId id="271" r:id="rId10"/>
    <p:sldId id="27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129259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397341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107647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247260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301185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A12269-91DD-4427-B1DE-EE61F2114A12}" type="datetimeFigureOut">
              <a:rPr lang="ru-RU" smtClean="0"/>
              <a:t>11.11.2020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238233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A12269-91DD-4427-B1DE-EE61F2114A12}" type="datetimeFigureOut">
              <a:rPr lang="ru-RU" smtClean="0"/>
              <a:t>11.11.2020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337451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A12269-91DD-4427-B1DE-EE61F2114A12}" type="datetimeFigureOut">
              <a:rPr lang="ru-RU" smtClean="0"/>
              <a:t>11.11.2020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182280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A12269-91DD-4427-B1DE-EE61F2114A12}" type="datetimeFigureOut">
              <a:rPr lang="ru-RU" smtClean="0"/>
              <a:t>11.11.2020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305877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A12269-91DD-4427-B1DE-EE61F2114A12}" type="datetimeFigureOut">
              <a:rPr lang="ru-RU" smtClean="0"/>
              <a:t>11.11.2020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10574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A12269-91DD-4427-B1DE-EE61F2114A12}" type="datetimeFigureOut">
              <a:rPr lang="ru-RU" smtClean="0"/>
              <a:t>11.11.2020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AE74B-3F6E-4D45-AD60-F75AA0AD9E86}" type="slidenum">
              <a:rPr lang="ru-RU" smtClean="0"/>
              <a:t>‹#›</a:t>
            </a:fld>
            <a:endParaRPr lang="ru-RU"/>
          </a:p>
        </p:txBody>
      </p:sp>
    </p:spTree>
    <p:extLst>
      <p:ext uri="{BB962C8B-B14F-4D97-AF65-F5344CB8AC3E}">
        <p14:creationId xmlns:p14="http://schemas.microsoft.com/office/powerpoint/2010/main" val="27529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12269-91DD-4427-B1DE-EE61F2114A12}" type="datetimeFigureOut">
              <a:rPr lang="ru-RU" smtClean="0"/>
              <a:t>11.11.2020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AE74B-3F6E-4D45-AD60-F75AA0AD9E86}" type="slidenum">
              <a:rPr lang="ru-RU" smtClean="0"/>
              <a:t>‹#›</a:t>
            </a:fld>
            <a:endParaRPr lang="ru-RU"/>
          </a:p>
        </p:txBody>
      </p:sp>
    </p:spTree>
    <p:extLst>
      <p:ext uri="{BB962C8B-B14F-4D97-AF65-F5344CB8AC3E}">
        <p14:creationId xmlns:p14="http://schemas.microsoft.com/office/powerpoint/2010/main" val="336291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bravo-girl.ru/wp-content/uploads/2019/07/gfkei8i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2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5973" y="692696"/>
            <a:ext cx="7252451" cy="830997"/>
          </a:xfrm>
          <a:prstGeom prst="rect">
            <a:avLst/>
          </a:prstGeom>
          <a:noFill/>
        </p:spPr>
        <p:txBody>
          <a:bodyPr wrap="square" rtlCol="0">
            <a:spAutoFit/>
          </a:bodyPr>
          <a:lstStyle/>
          <a:p>
            <a:r>
              <a:rPr lang="ru-RU" sz="4800" b="1" dirty="0" smtClean="0">
                <a:solidFill>
                  <a:srgbClr val="7030A0"/>
                </a:solidFill>
                <a:latin typeface="Arial Black" pitchFamily="34" charset="0"/>
              </a:rPr>
              <a:t>Диковинки Кубани</a:t>
            </a:r>
            <a:endParaRPr lang="ru-RU" sz="4800" b="1" dirty="0">
              <a:solidFill>
                <a:srgbClr val="7030A0"/>
              </a:solidFill>
              <a:latin typeface="Arial Black" pitchFamily="34" charset="0"/>
            </a:endParaRPr>
          </a:p>
        </p:txBody>
      </p:sp>
      <p:sp>
        <p:nvSpPr>
          <p:cNvPr id="5" name="TextBox 4"/>
          <p:cNvSpPr txBox="1"/>
          <p:nvPr/>
        </p:nvSpPr>
        <p:spPr>
          <a:xfrm>
            <a:off x="1043608" y="3861048"/>
            <a:ext cx="184731" cy="369332"/>
          </a:xfrm>
          <a:prstGeom prst="rect">
            <a:avLst/>
          </a:prstGeom>
          <a:noFill/>
        </p:spPr>
        <p:txBody>
          <a:bodyPr wrap="none" rtlCol="0">
            <a:spAutoFit/>
          </a:bodyPr>
          <a:lstStyle/>
          <a:p>
            <a:endParaRPr lang="ru-RU" dirty="0"/>
          </a:p>
        </p:txBody>
      </p:sp>
      <p:pic>
        <p:nvPicPr>
          <p:cNvPr id="7" name="Picture 2" descr="https://kurort.yuga.ru/media/f2/50/skala-parus__haw4ukj.jpg"/>
          <p:cNvPicPr>
            <a:picLocks noChangeAspect="1" noChangeArrowheads="1"/>
          </p:cNvPicPr>
          <p:nvPr/>
        </p:nvPicPr>
        <p:blipFill>
          <a:blip r:embed="rId3"/>
          <a:srcRect/>
          <a:stretch>
            <a:fillRect/>
          </a:stretch>
        </p:blipFill>
        <p:spPr bwMode="auto">
          <a:xfrm>
            <a:off x="1135973" y="3253915"/>
            <a:ext cx="3345131" cy="2028032"/>
          </a:xfrm>
          <a:prstGeom prst="rect">
            <a:avLst/>
          </a:prstGeom>
          <a:ln>
            <a:noFill/>
          </a:ln>
          <a:effectLst>
            <a:softEdge rad="112500"/>
          </a:effectLst>
        </p:spPr>
      </p:pic>
      <p:pic>
        <p:nvPicPr>
          <p:cNvPr id="8" name="Picture 2" descr="https://tapoc.trbo.yandex.net/tapoc_secure_proxy/2651be6f747ccb1703e1e57851943830?url=https%3A%2F%2Flj-top.ru%2Fproxyimage%2Fhttp%3A%2F%2Fsharypovo.ucoz.ru%2F_ph%2F4%2F602735615.jpg"/>
          <p:cNvPicPr>
            <a:picLocks noChangeAspect="1" noChangeArrowheads="1"/>
          </p:cNvPicPr>
          <p:nvPr/>
        </p:nvPicPr>
        <p:blipFill>
          <a:blip r:embed="rId4"/>
          <a:srcRect/>
          <a:stretch>
            <a:fillRect/>
          </a:stretch>
        </p:blipFill>
        <p:spPr bwMode="auto">
          <a:xfrm>
            <a:off x="4716016" y="2060848"/>
            <a:ext cx="3277144" cy="1941195"/>
          </a:xfrm>
          <a:prstGeom prst="rect">
            <a:avLst/>
          </a:prstGeom>
          <a:ln>
            <a:noFill/>
          </a:ln>
          <a:effectLst>
            <a:softEdge rad="112500"/>
          </a:effectLst>
        </p:spPr>
      </p:pic>
      <p:pic>
        <p:nvPicPr>
          <p:cNvPr id="10" name="Picture 2" descr="https://vashotel-a.akamaihd.net/0000000240742744/x500/ef130451c56d3f5c554a00eb230b6e0d.jpg"/>
          <p:cNvPicPr>
            <a:picLocks noChangeAspect="1" noChangeArrowheads="1"/>
          </p:cNvPicPr>
          <p:nvPr/>
        </p:nvPicPr>
        <p:blipFill>
          <a:blip r:embed="rId5"/>
          <a:srcRect/>
          <a:stretch>
            <a:fillRect/>
          </a:stretch>
        </p:blipFill>
        <p:spPr bwMode="auto">
          <a:xfrm>
            <a:off x="599210" y="1523693"/>
            <a:ext cx="2798610" cy="1769173"/>
          </a:xfrm>
          <a:prstGeom prst="ellipse">
            <a:avLst/>
          </a:prstGeom>
          <a:ln>
            <a:noFill/>
          </a:ln>
          <a:effectLst>
            <a:softEdge rad="112500"/>
          </a:effectLst>
        </p:spPr>
      </p:pic>
      <p:sp>
        <p:nvSpPr>
          <p:cNvPr id="6" name="TextBox 5"/>
          <p:cNvSpPr txBox="1"/>
          <p:nvPr/>
        </p:nvSpPr>
        <p:spPr>
          <a:xfrm>
            <a:off x="1043608" y="2"/>
            <a:ext cx="7344817" cy="584775"/>
          </a:xfrm>
          <a:prstGeom prst="rect">
            <a:avLst/>
          </a:prstGeom>
          <a:noFill/>
        </p:spPr>
        <p:txBody>
          <a:bodyPr wrap="square" rtlCol="0">
            <a:spAutoFit/>
          </a:bodyPr>
          <a:lstStyle/>
          <a:p>
            <a:pPr algn="ctr"/>
            <a:r>
              <a:rPr lang="ru-RU" sz="1600" b="1" dirty="0" smtClean="0">
                <a:solidFill>
                  <a:srgbClr val="C00000"/>
                </a:solidFill>
                <a:latin typeface="Times New Roman" pitchFamily="18" charset="0"/>
                <a:cs typeface="Times New Roman" pitchFamily="18" charset="0"/>
              </a:rPr>
              <a:t>МКУК «Детская библиотека» Старощербиновского сельского поселения Щербиновского района</a:t>
            </a:r>
            <a:endParaRPr lang="ru-RU" sz="1600" b="1" dirty="0">
              <a:solidFill>
                <a:srgbClr val="C00000"/>
              </a:solidFill>
              <a:latin typeface="Times New Roman" pitchFamily="18" charset="0"/>
              <a:cs typeface="Times New Roman" pitchFamily="18" charset="0"/>
            </a:endParaRPr>
          </a:p>
        </p:txBody>
      </p:sp>
      <p:sp>
        <p:nvSpPr>
          <p:cNvPr id="9" name="TextBox 8"/>
          <p:cNvSpPr txBox="1"/>
          <p:nvPr/>
        </p:nvSpPr>
        <p:spPr>
          <a:xfrm>
            <a:off x="3419872" y="1523693"/>
            <a:ext cx="3176326" cy="369332"/>
          </a:xfrm>
          <a:prstGeom prst="rect">
            <a:avLst/>
          </a:prstGeom>
          <a:noFill/>
        </p:spPr>
        <p:txBody>
          <a:bodyPr wrap="square" rtlCol="0">
            <a:spAutoFit/>
          </a:bodyPr>
          <a:lstStyle/>
          <a:p>
            <a:r>
              <a:rPr lang="ru-RU" b="1" dirty="0" smtClean="0">
                <a:solidFill>
                  <a:srgbClr val="0070C0"/>
                </a:solidFill>
                <a:latin typeface="Times New Roman" pitchFamily="18" charset="0"/>
                <a:cs typeface="Times New Roman" pitchFamily="18" charset="0"/>
              </a:rPr>
              <a:t>Экологический вернисаж</a:t>
            </a:r>
            <a:endParaRPr lang="ru-RU" b="1" dirty="0">
              <a:solidFill>
                <a:srgbClr val="0070C0"/>
              </a:solidFill>
              <a:latin typeface="Times New Roman" pitchFamily="18" charset="0"/>
              <a:cs typeface="Times New Roman" pitchFamily="18" charset="0"/>
            </a:endParaRPr>
          </a:p>
        </p:txBody>
      </p:sp>
      <p:pic>
        <p:nvPicPr>
          <p:cNvPr id="12" name="Picture 2" descr="https://tapoc.trbo.yandex.net/tapoc_secure_proxy/11318112edceffe2e651ff2c910e74eb?url=http%3A%2F%2Fwww.yugopolis.ru%2Fdata%2Fimg%2Fcdbb04ac08902ad689d7e0cd19585b33%2F93061.jpg"/>
          <p:cNvPicPr>
            <a:picLocks noChangeAspect="1" noChangeArrowheads="1"/>
          </p:cNvPicPr>
          <p:nvPr/>
        </p:nvPicPr>
        <p:blipFill>
          <a:blip r:embed="rId6"/>
          <a:srcRect/>
          <a:stretch>
            <a:fillRect/>
          </a:stretch>
        </p:blipFill>
        <p:spPr bwMode="auto">
          <a:xfrm>
            <a:off x="5026912" y="4002043"/>
            <a:ext cx="3073480" cy="1941571"/>
          </a:xfrm>
          <a:prstGeom prst="ellipse">
            <a:avLst/>
          </a:prstGeom>
          <a:ln>
            <a:noFill/>
          </a:ln>
          <a:effectLst>
            <a:softEdge rad="112500"/>
          </a:effectLst>
        </p:spPr>
      </p:pic>
    </p:spTree>
    <p:extLst>
      <p:ext uri="{BB962C8B-B14F-4D97-AF65-F5344CB8AC3E}">
        <p14:creationId xmlns:p14="http://schemas.microsoft.com/office/powerpoint/2010/main" val="342044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sp>
        <p:nvSpPr>
          <p:cNvPr id="4" name="TextBox 3"/>
          <p:cNvSpPr txBox="1"/>
          <p:nvPr/>
        </p:nvSpPr>
        <p:spPr>
          <a:xfrm>
            <a:off x="251519" y="3717032"/>
            <a:ext cx="8352929" cy="369332"/>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   </a:t>
            </a:r>
            <a:endParaRPr lang="ru-RU"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467544" y="260648"/>
            <a:ext cx="8208912" cy="5509200"/>
          </a:xfrm>
          <a:prstGeom prst="rect">
            <a:avLst/>
          </a:prstGeom>
        </p:spPr>
        <p:txBody>
          <a:bodyPr wrap="square">
            <a:spAutoFit/>
          </a:bodyPr>
          <a:lstStyle/>
          <a:p>
            <a:pPr algn="ctr"/>
            <a:r>
              <a:rPr lang="ru-RU" sz="3200" b="1" dirty="0">
                <a:solidFill>
                  <a:srgbClr val="7030A0"/>
                </a:solidFill>
                <a:latin typeface="Arial Black" pitchFamily="34" charset="0"/>
              </a:rPr>
              <a:t>Необыкновенные природные объекты и явления привлекают внимание человека потому, что образовались они в силу какого-то особого стечения обстоятельств. В них, как в фокусе, ярко «вспыхивают» или «гаснут» те или иные природные закономерности. В этом заключается их большая познавательная </a:t>
            </a:r>
            <a:r>
              <a:rPr lang="ru-RU" sz="3200" b="1" dirty="0" smtClean="0">
                <a:solidFill>
                  <a:srgbClr val="7030A0"/>
                </a:solidFill>
                <a:latin typeface="Arial Black" pitchFamily="34" charset="0"/>
              </a:rPr>
              <a:t>ценность.</a:t>
            </a:r>
            <a:endParaRPr lang="ru-RU" sz="3200" b="1" dirty="0">
              <a:solidFill>
                <a:srgbClr val="7030A0"/>
              </a:solidFill>
              <a:latin typeface="Arial Black" pitchFamily="34" charset="0"/>
            </a:endParaRPr>
          </a:p>
        </p:txBody>
      </p:sp>
    </p:spTree>
    <p:extLst>
      <p:ext uri="{BB962C8B-B14F-4D97-AF65-F5344CB8AC3E}">
        <p14:creationId xmlns:p14="http://schemas.microsoft.com/office/powerpoint/2010/main" val="197732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5970865"/>
          </a:xfrm>
          <a:prstGeom prst="rect">
            <a:avLst/>
          </a:prstGeom>
        </p:spPr>
        <p:txBody>
          <a:bodyPr wrap="square">
            <a:spAutoFit/>
          </a:bodyPr>
          <a:lstStyle/>
          <a:p>
            <a:pPr algn="ctr"/>
            <a:endParaRPr lang="ru-RU" dirty="0"/>
          </a:p>
          <a:p>
            <a:pPr algn="ctr"/>
            <a:r>
              <a:rPr lang="ru-RU" sz="2800" b="1" dirty="0" smtClean="0">
                <a:solidFill>
                  <a:srgbClr val="7030A0"/>
                </a:solidFill>
                <a:latin typeface="Arial Black" pitchFamily="34" charset="0"/>
              </a:rPr>
              <a:t>Воображение </a:t>
            </a:r>
            <a:r>
              <a:rPr lang="ru-RU" sz="2800" b="1" dirty="0">
                <a:solidFill>
                  <a:srgbClr val="7030A0"/>
                </a:solidFill>
                <a:latin typeface="Arial Black" pitchFamily="34" charset="0"/>
              </a:rPr>
              <a:t>человека поражают грязевые вулканы и дикие ущелья, причудливые скалы, ледники, водопады, пещеры и реликтовые растения. Они, словно драгоценные жемчужины, рассыпаны по горам и равнинам, по речным и морским берегам. Многие такие места овеяны легендами. И в каждой легенде заключена частица души народной, частица истории. Можно ли нам не дорожить подобными реликвиями?</a:t>
            </a:r>
          </a:p>
        </p:txBody>
      </p:sp>
    </p:spTree>
    <p:extLst>
      <p:ext uri="{BB962C8B-B14F-4D97-AF65-F5344CB8AC3E}">
        <p14:creationId xmlns:p14="http://schemas.microsoft.com/office/powerpoint/2010/main" val="386669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pic>
        <p:nvPicPr>
          <p:cNvPr id="4" name="Picture 2" descr="https://tapoc.trbo.yandex.net/tapoc_secure_proxy/11318112edceffe2e651ff2c910e74eb?url=http%3A%2F%2Fwww.yugopolis.ru%2Fdata%2Fimg%2Fcdbb04ac08902ad689d7e0cd19585b33%2F93061.jpg"/>
          <p:cNvPicPr>
            <a:picLocks noChangeAspect="1" noChangeArrowheads="1"/>
          </p:cNvPicPr>
          <p:nvPr/>
        </p:nvPicPr>
        <p:blipFill>
          <a:blip r:embed="rId3"/>
          <a:srcRect/>
          <a:stretch>
            <a:fillRect/>
          </a:stretch>
        </p:blipFill>
        <p:spPr bwMode="auto">
          <a:xfrm>
            <a:off x="4572000" y="179890"/>
            <a:ext cx="4320480" cy="3912464"/>
          </a:xfrm>
          <a:prstGeom prst="rect">
            <a:avLst/>
          </a:prstGeom>
          <a:ln>
            <a:noFill/>
          </a:ln>
          <a:effectLst>
            <a:softEdge rad="112500"/>
          </a:effectLst>
        </p:spPr>
      </p:pic>
      <p:sp>
        <p:nvSpPr>
          <p:cNvPr id="3" name="Прямоугольник 2"/>
          <p:cNvSpPr/>
          <p:nvPr/>
        </p:nvSpPr>
        <p:spPr>
          <a:xfrm>
            <a:off x="323528" y="563489"/>
            <a:ext cx="4392488" cy="4401205"/>
          </a:xfrm>
          <a:prstGeom prst="rect">
            <a:avLst/>
          </a:prstGeom>
        </p:spPr>
        <p:txBody>
          <a:bodyPr wrap="square">
            <a:spAutoFit/>
          </a:bodyPr>
          <a:lstStyle/>
          <a:p>
            <a:pPr algn="ctr"/>
            <a:r>
              <a:rPr lang="ru-RU" sz="2800" b="1" dirty="0" smtClean="0">
                <a:solidFill>
                  <a:srgbClr val="C00000"/>
                </a:solidFill>
                <a:latin typeface="Times New Roman" pitchFamily="18" charset="0"/>
                <a:cs typeface="Times New Roman" pitchFamily="18" charset="0"/>
              </a:rPr>
              <a:t>Скала Петушок </a:t>
            </a:r>
          </a:p>
          <a:p>
            <a:endParaRPr lang="ru-RU" b="1" dirty="0" smtClean="0">
              <a:solidFill>
                <a:srgbClr val="7030A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   Высота </a:t>
            </a:r>
            <a:r>
              <a:rPr lang="ru-RU" b="1" dirty="0">
                <a:solidFill>
                  <a:srgbClr val="7030A0"/>
                </a:solidFill>
                <a:latin typeface="Times New Roman" pitchFamily="18" charset="0"/>
                <a:cs typeface="Times New Roman" pitchFamily="18" charset="0"/>
              </a:rPr>
              <a:t>скалы составляет около 28 м. Она была создана под воздействием реки Псекупс.</a:t>
            </a:r>
          </a:p>
          <a:p>
            <a:r>
              <a:rPr lang="ru-RU" b="1" dirty="0" smtClean="0">
                <a:solidFill>
                  <a:srgbClr val="7030A0"/>
                </a:solidFill>
                <a:latin typeface="Times New Roman" pitchFamily="18" charset="0"/>
                <a:cs typeface="Times New Roman" pitchFamily="18" charset="0"/>
              </a:rPr>
              <a:t>   Вершина </a:t>
            </a:r>
            <a:r>
              <a:rPr lang="ru-RU" b="1" dirty="0">
                <a:solidFill>
                  <a:srgbClr val="7030A0"/>
                </a:solidFill>
                <a:latin typeface="Times New Roman" pitchFamily="18" charset="0"/>
                <a:cs typeface="Times New Roman" pitchFamily="18" charset="0"/>
              </a:rPr>
              <a:t>скалы имеет шесть зубцов, которые напоминают петушиный гребень. Отсюда и пошло ее название. В скале есть две небольшие пещеры (Спасения и Звонкая). Между ними находится вырубленная из камня крутая Лестница Жизни. Со скалы открывается прекрасная панорама на лесистые отроги хребта Пшаф и долину реки Псекупс</a:t>
            </a:r>
            <a:r>
              <a:rPr lang="ru-RU" b="1" dirty="0" smtClean="0">
                <a:solidFill>
                  <a:srgbClr val="7030A0"/>
                </a:solidFill>
                <a:latin typeface="Times New Roman" pitchFamily="18" charset="0"/>
                <a:cs typeface="Times New Roman" pitchFamily="18" charset="0"/>
              </a:rPr>
              <a:t>.</a:t>
            </a:r>
            <a:endParaRPr lang="ru-RU" b="1" dirty="0">
              <a:solidFill>
                <a:srgbClr val="7030A0"/>
              </a:solidFill>
              <a:latin typeface="Times New Roman" pitchFamily="18" charset="0"/>
              <a:cs typeface="Times New Roman" pitchFamily="18" charset="0"/>
            </a:endParaRPr>
          </a:p>
        </p:txBody>
      </p:sp>
      <p:sp>
        <p:nvSpPr>
          <p:cNvPr id="6" name="TextBox 5"/>
          <p:cNvSpPr txBox="1"/>
          <p:nvPr/>
        </p:nvSpPr>
        <p:spPr>
          <a:xfrm>
            <a:off x="323528" y="4964694"/>
            <a:ext cx="6840760" cy="1477328"/>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   На </a:t>
            </a:r>
            <a:r>
              <a:rPr lang="ru-RU" b="1" dirty="0">
                <a:solidFill>
                  <a:srgbClr val="7030A0"/>
                </a:solidFill>
                <a:latin typeface="Times New Roman" pitchFamily="18" charset="0"/>
                <a:cs typeface="Times New Roman" pitchFamily="18" charset="0"/>
              </a:rPr>
              <a:t>вершине скалы Петушок к приезду в 1864 г. князя Михаила Николаевича была возведена Царская беседка. После того, как часть скалы обвалилась, это место стали называть Царской площадкой. Те, кто не слыхал этой истории, называют его «обзорным пунктом».</a:t>
            </a:r>
          </a:p>
        </p:txBody>
      </p:sp>
    </p:spTree>
    <p:extLst>
      <p:ext uri="{BB962C8B-B14F-4D97-AF65-F5344CB8AC3E}">
        <p14:creationId xmlns:p14="http://schemas.microsoft.com/office/powerpoint/2010/main" val="284134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2"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pic>
        <p:nvPicPr>
          <p:cNvPr id="5" name="Picture 2" descr="https://tapoc.trbo.yandex.net/tapoc_secure_proxy/2651be6f747ccb1703e1e57851943830?url=https%3A%2F%2Flj-top.ru%2Fproxyimage%2Fhttp%3A%2F%2Fsharypovo.ucoz.ru%2F_ph%2F4%2F602735615.jpg"/>
          <p:cNvPicPr>
            <a:picLocks noChangeAspect="1" noChangeArrowheads="1"/>
          </p:cNvPicPr>
          <p:nvPr/>
        </p:nvPicPr>
        <p:blipFill>
          <a:blip r:embed="rId3"/>
          <a:srcRect/>
          <a:stretch>
            <a:fillRect/>
          </a:stretch>
        </p:blipFill>
        <p:spPr bwMode="auto">
          <a:xfrm>
            <a:off x="4807051" y="178098"/>
            <a:ext cx="4129365" cy="3466926"/>
          </a:xfrm>
          <a:prstGeom prst="rect">
            <a:avLst/>
          </a:prstGeom>
          <a:ln>
            <a:noFill/>
          </a:ln>
          <a:effectLst>
            <a:softEdge rad="112500"/>
          </a:effectLst>
        </p:spPr>
      </p:pic>
      <p:sp>
        <p:nvSpPr>
          <p:cNvPr id="6" name="Rectangle 1"/>
          <p:cNvSpPr>
            <a:spLocks noChangeArrowheads="1"/>
          </p:cNvSpPr>
          <p:nvPr/>
        </p:nvSpPr>
        <p:spPr bwMode="auto">
          <a:xfrm>
            <a:off x="179510" y="139449"/>
            <a:ext cx="4627541" cy="46883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0" numCol="1" anchor="ctr" anchorCtr="0" compatLnSpc="1">
            <a:prstTxWarp prst="textNoShape">
              <a:avLst/>
            </a:prstTxWarp>
            <a:spAutoFit/>
          </a:bodyPr>
          <a:lstStyle/>
          <a:p>
            <a:pPr lvl="0" algn="ctr" eaLnBrk="0" fontAlgn="base" hangingPunct="0">
              <a:spcBef>
                <a:spcPct val="0"/>
              </a:spcBef>
              <a:spcAft>
                <a:spcPct val="0"/>
              </a:spcAft>
            </a:pPr>
            <a:r>
              <a:rPr lang="ru-RU" sz="2800" b="1" dirty="0" smtClean="0">
                <a:solidFill>
                  <a:srgbClr val="FF0000"/>
                </a:solidFill>
                <a:latin typeface="Times New Roman" pitchFamily="18" charset="0"/>
                <a:cs typeface="Times New Roman" pitchFamily="18" charset="0"/>
              </a:rPr>
              <a:t>Озеро Круглое</a:t>
            </a:r>
          </a:p>
          <a:p>
            <a:pPr lvl="0" algn="ctr" eaLnBrk="0" fontAlgn="base" hangingPunct="0">
              <a:spcBef>
                <a:spcPct val="0"/>
              </a:spcBef>
              <a:spcAft>
                <a:spcPct val="0"/>
              </a:spcAft>
            </a:pPr>
            <a:endParaRPr lang="ru-RU" sz="2800" b="1"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7030A0"/>
                </a:solidFill>
                <a:latin typeface="Times New Roman" pitchFamily="18" charset="0"/>
                <a:cs typeface="Times New Roman" pitchFamily="18" charset="0"/>
              </a:rPr>
              <a:t>   Происхождением </a:t>
            </a:r>
            <a:r>
              <a:rPr lang="ru-RU" b="1" dirty="0">
                <a:solidFill>
                  <a:srgbClr val="7030A0"/>
                </a:solidFill>
                <a:latin typeface="Times New Roman" pitchFamily="18" charset="0"/>
                <a:cs typeface="Times New Roman" pitchFamily="18" charset="0"/>
              </a:rPr>
              <a:t>озеро обязано подземным </a:t>
            </a:r>
            <a:r>
              <a:rPr lang="ru-RU" b="1" dirty="0" smtClean="0">
                <a:solidFill>
                  <a:srgbClr val="7030A0"/>
                </a:solidFill>
                <a:latin typeface="Times New Roman" pitchFamily="18" charset="0"/>
                <a:cs typeface="Times New Roman" pitchFamily="18" charset="0"/>
              </a:rPr>
              <a:t>источникам. Поверхностные </a:t>
            </a:r>
            <a:r>
              <a:rPr lang="ru-RU" b="1" dirty="0">
                <a:solidFill>
                  <a:srgbClr val="7030A0"/>
                </a:solidFill>
                <a:latin typeface="Times New Roman" pitchFamily="18" charset="0"/>
                <a:cs typeface="Times New Roman" pitchFamily="18" charset="0"/>
              </a:rPr>
              <a:t>воды тоже внесли свою лепту, они тысячелетиями собирались в карстовой воронке </a:t>
            </a:r>
            <a:r>
              <a:rPr lang="ru-RU" b="1" dirty="0" smtClean="0">
                <a:solidFill>
                  <a:srgbClr val="7030A0"/>
                </a:solidFill>
                <a:latin typeface="Times New Roman" pitchFamily="18" charset="0"/>
                <a:cs typeface="Times New Roman" pitchFamily="18" charset="0"/>
              </a:rPr>
              <a:t>241м. </a:t>
            </a:r>
            <a:r>
              <a:rPr lang="ru-RU" b="1" dirty="0">
                <a:solidFill>
                  <a:srgbClr val="7030A0"/>
                </a:solidFill>
                <a:latin typeface="Times New Roman" pitchFamily="18" charset="0"/>
                <a:cs typeface="Times New Roman" pitchFamily="18" charset="0"/>
              </a:rPr>
              <a:t>длиной, примерно </a:t>
            </a:r>
            <a:r>
              <a:rPr lang="ru-RU" b="1" dirty="0" smtClean="0">
                <a:solidFill>
                  <a:srgbClr val="7030A0"/>
                </a:solidFill>
                <a:latin typeface="Times New Roman" pitchFamily="18" charset="0"/>
                <a:cs typeface="Times New Roman" pitchFamily="18" charset="0"/>
              </a:rPr>
              <a:t>123м. </a:t>
            </a:r>
            <a:r>
              <a:rPr lang="ru-RU" b="1" dirty="0">
                <a:solidFill>
                  <a:srgbClr val="7030A0"/>
                </a:solidFill>
                <a:latin typeface="Times New Roman" pitchFamily="18" charset="0"/>
                <a:cs typeface="Times New Roman" pitchFamily="18" charset="0"/>
              </a:rPr>
              <a:t>в ширину, уже до </a:t>
            </a:r>
            <a:r>
              <a:rPr lang="ru-RU" b="1" dirty="0" smtClean="0">
                <a:solidFill>
                  <a:srgbClr val="7030A0"/>
                </a:solidFill>
                <a:latin typeface="Times New Roman" pitchFamily="18" charset="0"/>
                <a:cs typeface="Times New Roman" pitchFamily="18" charset="0"/>
              </a:rPr>
              <a:t>18м. </a:t>
            </a:r>
            <a:r>
              <a:rPr lang="ru-RU" b="1" dirty="0">
                <a:solidFill>
                  <a:srgbClr val="7030A0"/>
                </a:solidFill>
                <a:latin typeface="Times New Roman" pitchFamily="18" charset="0"/>
                <a:cs typeface="Times New Roman" pitchFamily="18" charset="0"/>
              </a:rPr>
              <a:t>в самом глубоком месте. </a:t>
            </a:r>
            <a:r>
              <a:rPr lang="ru-RU" b="1" dirty="0" smtClean="0">
                <a:solidFill>
                  <a:srgbClr val="7030A0"/>
                </a:solidFill>
                <a:latin typeface="Times New Roman" pitchFamily="18" charset="0"/>
                <a:cs typeface="Times New Roman" pitchFamily="18" charset="0"/>
              </a:rPr>
              <a:t>Ее </a:t>
            </a:r>
            <a:r>
              <a:rPr lang="ru-RU" b="1" dirty="0">
                <a:solidFill>
                  <a:srgbClr val="7030A0"/>
                </a:solidFill>
                <a:latin typeface="Times New Roman" pitchFamily="18" charset="0"/>
                <a:cs typeface="Times New Roman" pitchFamily="18" charset="0"/>
              </a:rPr>
              <a:t>сложила сама природа, прорубив в толщах гипса еще юрского периода. Можно только представить, как упорно и не спеша собиралась вода в этой природной ванне и сохранялась там, образовывая озеро. </a:t>
            </a:r>
            <a:endParaRPr lang="ru-RU" b="1" u="sng" dirty="0">
              <a:solidFill>
                <a:srgbClr val="7030A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9" name="Прямоугольник 8"/>
          <p:cNvSpPr/>
          <p:nvPr/>
        </p:nvSpPr>
        <p:spPr>
          <a:xfrm>
            <a:off x="179511" y="4365105"/>
            <a:ext cx="7488834" cy="2585323"/>
          </a:xfrm>
          <a:prstGeom prst="rect">
            <a:avLst/>
          </a:prstGeom>
        </p:spPr>
        <p:txBody>
          <a:bodyPr wrap="square">
            <a:spAutoFit/>
          </a:bodyPr>
          <a:lstStyle/>
          <a:p>
            <a:pPr lvl="0" eaLnBrk="0" fontAlgn="base" hangingPunct="0">
              <a:spcBef>
                <a:spcPct val="0"/>
              </a:spcBef>
              <a:spcAft>
                <a:spcPct val="0"/>
              </a:spcAft>
            </a:pPr>
            <a:r>
              <a:rPr lang="ru-RU" b="1" dirty="0" smtClean="0">
                <a:solidFill>
                  <a:srgbClr val="7030A0"/>
                </a:solidFill>
                <a:latin typeface="Times New Roman" pitchFamily="18" charset="0"/>
                <a:cs typeface="Times New Roman" pitchFamily="18" charset="0"/>
              </a:rPr>
              <a:t>   </a:t>
            </a:r>
          </a:p>
          <a:p>
            <a:pPr lvl="0" eaLnBrk="0" fontAlgn="base" hangingPunct="0">
              <a:spcBef>
                <a:spcPct val="0"/>
              </a:spcBef>
              <a:spcAft>
                <a:spcPct val="0"/>
              </a:spcAft>
            </a:pPr>
            <a:r>
              <a:rPr lang="ru-RU" b="1" dirty="0" smtClean="0">
                <a:solidFill>
                  <a:srgbClr val="7030A0"/>
                </a:solidFill>
                <a:latin typeface="Times New Roman" pitchFamily="18" charset="0"/>
                <a:cs typeface="Times New Roman" pitchFamily="18" charset="0"/>
              </a:rPr>
              <a:t>  Северный </a:t>
            </a:r>
            <a:r>
              <a:rPr lang="ru-RU" b="1" dirty="0">
                <a:solidFill>
                  <a:srgbClr val="7030A0"/>
                </a:solidFill>
                <a:latin typeface="Times New Roman" pitchFamily="18" charset="0"/>
                <a:cs typeface="Times New Roman" pitchFamily="18" charset="0"/>
              </a:rPr>
              <a:t>берег Круглого значительно выше остальных, он высится в </a:t>
            </a:r>
            <a:r>
              <a:rPr lang="ru-RU" b="1" dirty="0" smtClean="0">
                <a:solidFill>
                  <a:srgbClr val="7030A0"/>
                </a:solidFill>
                <a:latin typeface="Times New Roman" pitchFamily="18" charset="0"/>
                <a:cs typeface="Times New Roman" pitchFamily="18" charset="0"/>
              </a:rPr>
              <a:t>60м. </a:t>
            </a:r>
            <a:r>
              <a:rPr lang="ru-RU" b="1" dirty="0">
                <a:solidFill>
                  <a:srgbClr val="7030A0"/>
                </a:solidFill>
                <a:latin typeface="Times New Roman" pitchFamily="18" charset="0"/>
                <a:cs typeface="Times New Roman" pitchFamily="18" charset="0"/>
              </a:rPr>
              <a:t>над водой, в то время как другие пологие и густо покрыты растительностью. </a:t>
            </a:r>
            <a:endParaRPr lang="ru-RU" b="1" dirty="0" smtClean="0">
              <a:solidFill>
                <a:srgbClr val="7030A0"/>
              </a:solidFill>
              <a:latin typeface="Times New Roman" pitchFamily="18" charset="0"/>
              <a:cs typeface="Times New Roman" pitchFamily="18" charset="0"/>
            </a:endParaRPr>
          </a:p>
          <a:p>
            <a:pPr lvl="0" eaLnBrk="0" fontAlgn="base" hangingPunct="0">
              <a:spcBef>
                <a:spcPct val="0"/>
              </a:spcBef>
              <a:spcAft>
                <a:spcPct val="0"/>
              </a:spcAft>
            </a:pPr>
            <a:r>
              <a:rPr lang="ru-RU" b="1" dirty="0">
                <a:solidFill>
                  <a:srgbClr val="7030A0"/>
                </a:solidFill>
                <a:latin typeface="Times New Roman" pitchFamily="18" charset="0"/>
                <a:cs typeface="Times New Roman" pitchFamily="18" charset="0"/>
              </a:rPr>
              <a:t>Э</a:t>
            </a:r>
            <a:r>
              <a:rPr lang="ru-RU" b="1" dirty="0" smtClean="0">
                <a:solidFill>
                  <a:srgbClr val="7030A0"/>
                </a:solidFill>
                <a:latin typeface="Times New Roman" pitchFamily="18" charset="0"/>
                <a:cs typeface="Times New Roman" pitchFamily="18" charset="0"/>
              </a:rPr>
              <a:t>то </a:t>
            </a:r>
            <a:r>
              <a:rPr lang="ru-RU" b="1" dirty="0">
                <a:solidFill>
                  <a:srgbClr val="7030A0"/>
                </a:solidFill>
                <a:latin typeface="Times New Roman" pitchFamily="18" charset="0"/>
                <a:cs typeface="Times New Roman" pitchFamily="18" charset="0"/>
              </a:rPr>
              <a:t>создает уникальный ландшафт и свою атмосферу. Вода в Круглом прозрачна, отлично просматривается гипсовое дно наряду с изумрудом зелени. Она пресная, только немного отдает сероводородом.</a:t>
            </a:r>
            <a:endParaRPr lang="ru-RU" b="1" u="sng" dirty="0">
              <a:solidFill>
                <a:srgbClr val="7030A0"/>
              </a:solidFill>
              <a:latin typeface="Times New Roman" pitchFamily="18" charset="0"/>
              <a:cs typeface="Times New Roman" pitchFamily="18" charset="0"/>
            </a:endParaRPr>
          </a:p>
          <a:p>
            <a:pPr lvl="0" eaLnBrk="0" fontAlgn="base" hangingPunct="0">
              <a:spcBef>
                <a:spcPct val="0"/>
              </a:spcBef>
              <a:spcAft>
                <a:spcPct val="0"/>
              </a:spcAft>
            </a:pP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69077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24"/>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pic>
        <p:nvPicPr>
          <p:cNvPr id="2050" name="Picture 2" descr="https://trusttravel.ru/wp-content/uploads/roscha-bolotnogo-kipari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97" y="198320"/>
            <a:ext cx="4256102" cy="3307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3688" y="563489"/>
            <a:ext cx="184731" cy="369332"/>
          </a:xfrm>
          <a:prstGeom prst="rect">
            <a:avLst/>
          </a:prstGeom>
          <a:noFill/>
        </p:spPr>
        <p:txBody>
          <a:bodyPr wrap="none" rtlCol="0">
            <a:spAutoFit/>
          </a:bodyPr>
          <a:lstStyle/>
          <a:p>
            <a:endParaRPr lang="ru-RU" dirty="0"/>
          </a:p>
        </p:txBody>
      </p:sp>
      <p:sp>
        <p:nvSpPr>
          <p:cNvPr id="5" name="TextBox 4"/>
          <p:cNvSpPr txBox="1"/>
          <p:nvPr/>
        </p:nvSpPr>
        <p:spPr>
          <a:xfrm>
            <a:off x="1691680" y="563489"/>
            <a:ext cx="184731" cy="369332"/>
          </a:xfrm>
          <a:prstGeom prst="rect">
            <a:avLst/>
          </a:prstGeom>
          <a:noFill/>
        </p:spPr>
        <p:txBody>
          <a:bodyPr wrap="none" rtlCol="0">
            <a:spAutoFit/>
          </a:bodyPr>
          <a:lstStyle/>
          <a:p>
            <a:endParaRPr lang="ru-RU" dirty="0"/>
          </a:p>
        </p:txBody>
      </p:sp>
      <p:sp>
        <p:nvSpPr>
          <p:cNvPr id="6" name="TextBox 5"/>
          <p:cNvSpPr txBox="1"/>
          <p:nvPr/>
        </p:nvSpPr>
        <p:spPr>
          <a:xfrm>
            <a:off x="179512" y="332657"/>
            <a:ext cx="4320480" cy="4401205"/>
          </a:xfrm>
          <a:prstGeom prst="rect">
            <a:avLst/>
          </a:prstGeom>
          <a:noFill/>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Болотный Кипарис</a:t>
            </a:r>
          </a:p>
          <a:p>
            <a:r>
              <a:rPr lang="ru-RU" b="1" dirty="0" smtClean="0">
                <a:solidFill>
                  <a:srgbClr val="7030A0"/>
                </a:solidFill>
                <a:latin typeface="Times New Roman" pitchFamily="18" charset="0"/>
                <a:cs typeface="Times New Roman" pitchFamily="18" charset="0"/>
              </a:rPr>
              <a:t>   Есть </a:t>
            </a:r>
            <a:r>
              <a:rPr lang="ru-RU" b="1" dirty="0">
                <a:solidFill>
                  <a:srgbClr val="7030A0"/>
                </a:solidFill>
                <a:latin typeface="Times New Roman" pitchFamily="18" charset="0"/>
                <a:cs typeface="Times New Roman" pitchFamily="18" charset="0"/>
              </a:rPr>
              <a:t>несколько версий появления на Черноморском побережье этих деревьев. По одной, в начале ХХ века дворянская семья привезла 32 кипариса из Калифорнии и высадила их в память о погибшем сыне; другая версия говорит о том, что эти деревья были посажены в 30-е годы в рамках научного эксперимента. Эксперимент удался, деревья замечательно прижились в нашем климате. В настоящее время эти редкие растения занесены в Красную книгу и находятся под охраной государства</a:t>
            </a:r>
            <a:r>
              <a:rPr lang="ru-RU" b="1" dirty="0" smtClean="0">
                <a:solidFill>
                  <a:srgbClr val="7030A0"/>
                </a:solidFill>
                <a:latin typeface="Times New Roman" pitchFamily="18" charset="0"/>
                <a:cs typeface="Times New Roman" pitchFamily="18" charset="0"/>
              </a:rPr>
              <a:t>.</a:t>
            </a:r>
            <a:endParaRPr lang="ru-RU" b="1" dirty="0">
              <a:solidFill>
                <a:srgbClr val="7030A0"/>
              </a:solidFill>
              <a:latin typeface="Times New Roman" pitchFamily="18" charset="0"/>
              <a:cs typeface="Times New Roman" pitchFamily="18" charset="0"/>
            </a:endParaRPr>
          </a:p>
        </p:txBody>
      </p:sp>
      <p:sp>
        <p:nvSpPr>
          <p:cNvPr id="7" name="TextBox 6"/>
          <p:cNvSpPr txBox="1"/>
          <p:nvPr/>
        </p:nvSpPr>
        <p:spPr>
          <a:xfrm>
            <a:off x="179512" y="4733862"/>
            <a:ext cx="7488832" cy="1754326"/>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   А </a:t>
            </a:r>
            <a:r>
              <a:rPr lang="ru-RU" b="1" dirty="0">
                <a:solidFill>
                  <a:srgbClr val="7030A0"/>
                </a:solidFill>
                <a:latin typeface="Times New Roman" pitchFamily="18" charset="0"/>
                <a:cs typeface="Times New Roman" pitchFamily="18" charset="0"/>
              </a:rPr>
              <a:t>еще кипарис отличается от других деревьев наличием особых дыхательных корней, что позволяет ему с мая по октябрь комфортно себя чувствовать в воде, зимой озеро мелеет.</a:t>
            </a:r>
          </a:p>
          <a:p>
            <a:r>
              <a:rPr lang="ru-RU" b="1" dirty="0">
                <a:solidFill>
                  <a:srgbClr val="7030A0"/>
                </a:solidFill>
                <a:latin typeface="Times New Roman" pitchFamily="18" charset="0"/>
                <a:cs typeface="Times New Roman" pitchFamily="18" charset="0"/>
              </a:rPr>
              <a:t>Почти все хвойные являются вечнозелеными растениями, а вот кипарис на озере Сукко сбрасывает хвою на зиму, а питается атмосферным кислородом через воздушные корни..</a:t>
            </a:r>
          </a:p>
        </p:txBody>
      </p:sp>
    </p:spTree>
    <p:extLst>
      <p:ext uri="{BB962C8B-B14F-4D97-AF65-F5344CB8AC3E}">
        <p14:creationId xmlns:p14="http://schemas.microsoft.com/office/powerpoint/2010/main" val="384397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0" y="-102029"/>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pic>
        <p:nvPicPr>
          <p:cNvPr id="5" name="Picture 2" descr="https://kurort.yuga.ru/media/f2/50/skala-parus__haw4ukj.jpg"/>
          <p:cNvPicPr>
            <a:picLocks noChangeAspect="1" noChangeArrowheads="1"/>
          </p:cNvPicPr>
          <p:nvPr/>
        </p:nvPicPr>
        <p:blipFill>
          <a:blip r:embed="rId3"/>
          <a:srcRect/>
          <a:stretch>
            <a:fillRect/>
          </a:stretch>
        </p:blipFill>
        <p:spPr bwMode="auto">
          <a:xfrm>
            <a:off x="4463299" y="338739"/>
            <a:ext cx="4582364" cy="3096344"/>
          </a:xfrm>
          <a:prstGeom prst="rect">
            <a:avLst/>
          </a:prstGeom>
          <a:ln>
            <a:noFill/>
          </a:ln>
          <a:effectLst>
            <a:softEdge rad="112500"/>
          </a:effectLst>
        </p:spPr>
      </p:pic>
      <p:sp>
        <p:nvSpPr>
          <p:cNvPr id="3" name="Прямоугольник 2"/>
          <p:cNvSpPr/>
          <p:nvPr/>
        </p:nvSpPr>
        <p:spPr>
          <a:xfrm>
            <a:off x="179512" y="332657"/>
            <a:ext cx="4408310" cy="3293209"/>
          </a:xfrm>
          <a:prstGeom prst="rect">
            <a:avLst/>
          </a:prstGeom>
        </p:spPr>
        <p:txBody>
          <a:bodyPr wrap="square">
            <a:spAutoFit/>
          </a:bodyPr>
          <a:lstStyle/>
          <a:p>
            <a:endParaRPr lang="ru-RU" dirty="0" smtClean="0"/>
          </a:p>
          <a:p>
            <a:r>
              <a:rPr lang="ru-RU" sz="2800" b="1" dirty="0" smtClean="0">
                <a:solidFill>
                  <a:srgbClr val="C00000"/>
                </a:solidFill>
                <a:latin typeface="Times New Roman" pitchFamily="18" charset="0"/>
                <a:cs typeface="Times New Roman" pitchFamily="18" charset="0"/>
              </a:rPr>
              <a:t>          Скала Парус</a:t>
            </a:r>
          </a:p>
          <a:p>
            <a:r>
              <a:rPr lang="ru-RU" b="1" dirty="0" smtClean="0">
                <a:solidFill>
                  <a:srgbClr val="7030A0"/>
                </a:solidFill>
                <a:latin typeface="Times New Roman" pitchFamily="18" charset="0"/>
                <a:cs typeface="Times New Roman" pitchFamily="18" charset="0"/>
              </a:rPr>
              <a:t>   Скала Парус является уникальным </a:t>
            </a:r>
            <a:r>
              <a:rPr lang="ru-RU" b="1" dirty="0">
                <a:solidFill>
                  <a:srgbClr val="7030A0"/>
                </a:solidFill>
                <a:latin typeface="Times New Roman" pitchFamily="18" charset="0"/>
                <a:cs typeface="Times New Roman" pitchFamily="18" charset="0"/>
              </a:rPr>
              <a:t>творением природы, который просто поражает своим внешним видом. Эта скала представляет собой пласт песчаника, который вертикально стоит на берегу моря. Форма этой скалы напоминает четырехугольный парус, что и стало причиной для такого названия</a:t>
            </a:r>
            <a:r>
              <a:rPr lang="ru-RU" b="1" dirty="0" smtClean="0">
                <a:solidFill>
                  <a:srgbClr val="7030A0"/>
                </a:solidFill>
                <a:latin typeface="Times New Roman" pitchFamily="18" charset="0"/>
                <a:cs typeface="Times New Roman" pitchFamily="18" charset="0"/>
              </a:rPr>
              <a:t>.</a:t>
            </a:r>
          </a:p>
        </p:txBody>
      </p:sp>
      <p:sp>
        <p:nvSpPr>
          <p:cNvPr id="4" name="TextBox 3"/>
          <p:cNvSpPr txBox="1"/>
          <p:nvPr/>
        </p:nvSpPr>
        <p:spPr>
          <a:xfrm>
            <a:off x="179513" y="3625866"/>
            <a:ext cx="8496944" cy="2862322"/>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   Удивляют </a:t>
            </a:r>
            <a:r>
              <a:rPr lang="ru-RU" b="1" dirty="0">
                <a:solidFill>
                  <a:srgbClr val="7030A0"/>
                </a:solidFill>
                <a:latin typeface="Times New Roman" pitchFamily="18" charset="0"/>
                <a:cs typeface="Times New Roman" pitchFamily="18" charset="0"/>
              </a:rPr>
              <a:t>размеры скалы и ее расположение. Длина этого паруса составляет более двадцати метров, а высота – более 25. При этом толщина скалы не более метра. Парус стоит перпендикулярно берегу моря и на три четверти уходит в море. Такое расположение придает скале еще большую уникальность, которая стала причиной появления различных легенд.</a:t>
            </a:r>
          </a:p>
          <a:p>
            <a:r>
              <a:rPr lang="ru-RU" b="1" dirty="0" smtClean="0">
                <a:solidFill>
                  <a:srgbClr val="7030A0"/>
                </a:solidFill>
                <a:latin typeface="Times New Roman" pitchFamily="18" charset="0"/>
                <a:cs typeface="Times New Roman" pitchFamily="18" charset="0"/>
              </a:rPr>
              <a:t>   Возникновение </a:t>
            </a:r>
            <a:r>
              <a:rPr lang="ru-RU" b="1" dirty="0">
                <a:solidFill>
                  <a:srgbClr val="7030A0"/>
                </a:solidFill>
                <a:latin typeface="Times New Roman" pitchFamily="18" charset="0"/>
                <a:cs typeface="Times New Roman" pitchFamily="18" charset="0"/>
              </a:rPr>
              <a:t>скалы Парус уже на протяжении многих лет является настоящей загадкой. Как и многие другие явления природы, эта скала окутана множеством историй и легенд, которые рассказывают о ее происхождении. Однако ученые так и не смогли ответить, почему море, из века в век разрушавшее берег, не тронуло именно этот пласт камня?</a:t>
            </a:r>
          </a:p>
        </p:txBody>
      </p:sp>
    </p:spTree>
    <p:extLst>
      <p:ext uri="{BB962C8B-B14F-4D97-AF65-F5344CB8AC3E}">
        <p14:creationId xmlns:p14="http://schemas.microsoft.com/office/powerpoint/2010/main" val="73138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sp>
        <p:nvSpPr>
          <p:cNvPr id="3" name="TextBox 2"/>
          <p:cNvSpPr txBox="1"/>
          <p:nvPr/>
        </p:nvSpPr>
        <p:spPr>
          <a:xfrm>
            <a:off x="179513" y="332657"/>
            <a:ext cx="4392487" cy="3847207"/>
          </a:xfrm>
          <a:prstGeom prst="rect">
            <a:avLst/>
          </a:prstGeom>
          <a:noFill/>
        </p:spPr>
        <p:txBody>
          <a:bodyPr wrap="square" rtlCol="0">
            <a:spAutoFit/>
          </a:bodyPr>
          <a:lstStyle/>
          <a:p>
            <a:endParaRPr lang="ru-RU" dirty="0" smtClean="0"/>
          </a:p>
          <a:p>
            <a:pPr algn="ctr"/>
            <a:r>
              <a:rPr lang="ru-RU" sz="2800" b="1" dirty="0" smtClean="0">
                <a:solidFill>
                  <a:srgbClr val="C00000"/>
                </a:solidFill>
                <a:latin typeface="Times New Roman" pitchFamily="18" charset="0"/>
                <a:cs typeface="Times New Roman" pitchFamily="18" charset="0"/>
              </a:rPr>
              <a:t>Озеро Соленое</a:t>
            </a:r>
          </a:p>
          <a:p>
            <a:endParaRPr lang="ru-RU" dirty="0"/>
          </a:p>
          <a:p>
            <a:r>
              <a:rPr lang="ru-RU" b="1" dirty="0" smtClean="0">
                <a:solidFill>
                  <a:srgbClr val="7030A0"/>
                </a:solidFill>
                <a:latin typeface="Times New Roman" pitchFamily="18" charset="0"/>
                <a:cs typeface="Times New Roman" pitchFamily="18" charset="0"/>
              </a:rPr>
              <a:t>    Соленое озеро представляет </a:t>
            </a:r>
            <a:r>
              <a:rPr lang="ru-RU" b="1" dirty="0">
                <a:solidFill>
                  <a:srgbClr val="7030A0"/>
                </a:solidFill>
                <a:latin typeface="Times New Roman" pitchFamily="18" charset="0"/>
                <a:cs typeface="Times New Roman" pitchFamily="18" charset="0"/>
              </a:rPr>
              <a:t>собой мелководный залив, отделенный от Черного моря песчаной косой шириной 300 м. Площадь озера составляет 3,1 кв. км. Максимальная глубина равна 0,2–0,3 м, вода едва прикрывает ступни. Главная особенность водоема — это наличие кристаллов соли и залежей лечебной грязи.</a:t>
            </a:r>
          </a:p>
        </p:txBody>
      </p:sp>
      <p:pic>
        <p:nvPicPr>
          <p:cNvPr id="6" name="Picture 2" descr="https://tapoc.trbo.yandex.net/tapoc_secure_proxy/ffef0c4d0aea3a9e8cdc7c9449186f5c?url=http%3A%2F%2Fs011.radikal.ru%2Fi316%2F1101%2Fe2%2F70e3d7978345.jpg"/>
          <p:cNvPicPr>
            <a:picLocks noChangeAspect="1" noChangeArrowheads="1"/>
          </p:cNvPicPr>
          <p:nvPr/>
        </p:nvPicPr>
        <p:blipFill>
          <a:blip r:embed="rId3"/>
          <a:srcRect/>
          <a:stretch>
            <a:fillRect/>
          </a:stretch>
        </p:blipFill>
        <p:spPr bwMode="auto">
          <a:xfrm>
            <a:off x="4572001" y="189805"/>
            <a:ext cx="4276460" cy="3207345"/>
          </a:xfrm>
          <a:prstGeom prst="rect">
            <a:avLst/>
          </a:prstGeom>
          <a:ln>
            <a:noFill/>
          </a:ln>
          <a:effectLst>
            <a:softEdge rad="112500"/>
          </a:effectLst>
        </p:spPr>
      </p:pic>
      <p:sp>
        <p:nvSpPr>
          <p:cNvPr id="4" name="TextBox 3"/>
          <p:cNvSpPr txBox="1"/>
          <p:nvPr/>
        </p:nvSpPr>
        <p:spPr>
          <a:xfrm>
            <a:off x="179513" y="3789039"/>
            <a:ext cx="7056783" cy="2031325"/>
          </a:xfrm>
          <a:prstGeom prst="rect">
            <a:avLst/>
          </a:prstGeom>
          <a:noFill/>
        </p:spPr>
        <p:txBody>
          <a:bodyPr wrap="square" rtlCol="0">
            <a:spAutoFit/>
          </a:bodyPr>
          <a:lstStyle/>
          <a:p>
            <a:endParaRPr lang="ru-RU" dirty="0" smtClean="0"/>
          </a:p>
          <a:p>
            <a:r>
              <a:rPr lang="ru-RU" dirty="0"/>
              <a:t> </a:t>
            </a:r>
            <a:r>
              <a:rPr lang="ru-RU" dirty="0" smtClean="0"/>
              <a:t>  </a:t>
            </a:r>
            <a:r>
              <a:rPr lang="ru-RU" b="1" dirty="0" smtClean="0">
                <a:solidFill>
                  <a:srgbClr val="7030A0"/>
                </a:solidFill>
                <a:latin typeface="Times New Roman" pitchFamily="18" charset="0"/>
                <a:cs typeface="Times New Roman" pitchFamily="18" charset="0"/>
              </a:rPr>
              <a:t>Наполнение </a:t>
            </a:r>
            <a:r>
              <a:rPr lang="ru-RU" b="1" dirty="0">
                <a:solidFill>
                  <a:srgbClr val="7030A0"/>
                </a:solidFill>
                <a:latin typeface="Times New Roman" pitchFamily="18" charset="0"/>
                <a:cs typeface="Times New Roman" pitchFamily="18" charset="0"/>
              </a:rPr>
              <a:t>водоема происходит в основном зимой за счет атмосферных осадков и морской воды, которая во время штормов поднимается выше песчаной косы. К концу лета озеро полностью высыхает и покрывается тонкой солевой коркой. А под ней находится неглубокий слой высокоминерализованной лечебной грязи.</a:t>
            </a:r>
          </a:p>
        </p:txBody>
      </p:sp>
    </p:spTree>
    <p:extLst>
      <p:ext uri="{BB962C8B-B14F-4D97-AF65-F5344CB8AC3E}">
        <p14:creationId xmlns:p14="http://schemas.microsoft.com/office/powerpoint/2010/main" val="69365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pic>
        <p:nvPicPr>
          <p:cNvPr id="5" name="Picture 2" descr="http://speleoturism.ru/img/bolshaya-azishskaya-vnutri-big.jpg"/>
          <p:cNvPicPr>
            <a:picLocks noChangeAspect="1" noChangeArrowheads="1"/>
          </p:cNvPicPr>
          <p:nvPr/>
        </p:nvPicPr>
        <p:blipFill>
          <a:blip r:embed="rId3"/>
          <a:srcRect/>
          <a:stretch>
            <a:fillRect/>
          </a:stretch>
        </p:blipFill>
        <p:spPr bwMode="auto">
          <a:xfrm>
            <a:off x="4396036" y="239194"/>
            <a:ext cx="4427950" cy="3333822"/>
          </a:xfrm>
          <a:prstGeom prst="rect">
            <a:avLst/>
          </a:prstGeom>
          <a:ln>
            <a:noFill/>
          </a:ln>
          <a:effectLst>
            <a:softEdge rad="112500"/>
          </a:effectLst>
        </p:spPr>
      </p:pic>
      <p:sp>
        <p:nvSpPr>
          <p:cNvPr id="4" name="TextBox 3"/>
          <p:cNvSpPr txBox="1"/>
          <p:nvPr/>
        </p:nvSpPr>
        <p:spPr>
          <a:xfrm>
            <a:off x="179512" y="0"/>
            <a:ext cx="4322237" cy="4154984"/>
          </a:xfrm>
          <a:prstGeom prst="rect">
            <a:avLst/>
          </a:prstGeom>
          <a:noFill/>
        </p:spPr>
        <p:txBody>
          <a:bodyPr wrap="square" rtlCol="0">
            <a:spAutoFit/>
          </a:bodyPr>
          <a:lstStyle/>
          <a:p>
            <a:pPr algn="ctr"/>
            <a:endParaRPr lang="ru-RU" sz="2800" b="1" dirty="0" smtClean="0">
              <a:solidFill>
                <a:srgbClr val="FF0000"/>
              </a:solidFill>
              <a:latin typeface="Times New Roman" pitchFamily="18" charset="0"/>
              <a:cs typeface="Times New Roman" pitchFamily="18" charset="0"/>
            </a:endParaRPr>
          </a:p>
          <a:p>
            <a:pPr algn="ctr"/>
            <a:r>
              <a:rPr lang="ru-RU" sz="2800" b="1" dirty="0" smtClean="0">
                <a:solidFill>
                  <a:srgbClr val="FF0000"/>
                </a:solidFill>
                <a:latin typeface="Times New Roman" pitchFamily="18" charset="0"/>
                <a:cs typeface="Times New Roman" pitchFamily="18" charset="0"/>
              </a:rPr>
              <a:t>Большая Азишская </a:t>
            </a:r>
          </a:p>
          <a:p>
            <a:pPr algn="ctr"/>
            <a:r>
              <a:rPr lang="ru-RU" sz="2800" b="1" dirty="0" smtClean="0">
                <a:solidFill>
                  <a:srgbClr val="FF0000"/>
                </a:solidFill>
                <a:latin typeface="Times New Roman" pitchFamily="18" charset="0"/>
                <a:cs typeface="Times New Roman" pitchFamily="18" charset="0"/>
              </a:rPr>
              <a:t>пещера</a:t>
            </a:r>
          </a:p>
          <a:p>
            <a:r>
              <a:rPr lang="ru-RU" b="1" dirty="0" smtClean="0">
                <a:solidFill>
                  <a:srgbClr val="7030A0"/>
                </a:solidFill>
                <a:latin typeface="Times New Roman" pitchFamily="18" charset="0"/>
                <a:cs typeface="Times New Roman" pitchFamily="18" charset="0"/>
              </a:rPr>
              <a:t>   Азишскую </a:t>
            </a:r>
            <a:r>
              <a:rPr lang="ru-RU" b="1" dirty="0">
                <a:solidFill>
                  <a:srgbClr val="7030A0"/>
                </a:solidFill>
                <a:latin typeface="Times New Roman" pitchFamily="18" charset="0"/>
                <a:cs typeface="Times New Roman" pitchFamily="18" charset="0"/>
              </a:rPr>
              <a:t>пещеру нашли относительно недавно. В начале двадцатого века под вывороченными корнями рухнувшего дерева местные жители случайно обнаружили бездонный провал в виде колодца. В 1910 году первые исследователи пещеры </a:t>
            </a:r>
            <a:r>
              <a:rPr lang="ru-RU" b="1" dirty="0" smtClean="0">
                <a:solidFill>
                  <a:srgbClr val="7030A0"/>
                </a:solidFill>
                <a:latin typeface="Times New Roman" pitchFamily="18" charset="0"/>
                <a:cs typeface="Times New Roman" pitchFamily="18" charset="0"/>
              </a:rPr>
              <a:t>соорудили </a:t>
            </a:r>
            <a:r>
              <a:rPr lang="ru-RU" b="1" dirty="0">
                <a:solidFill>
                  <a:srgbClr val="7030A0"/>
                </a:solidFill>
                <a:latin typeface="Times New Roman" pitchFamily="18" charset="0"/>
                <a:cs typeface="Times New Roman" pitchFamily="18" charset="0"/>
              </a:rPr>
              <a:t>лестницу из ствола срубленного дерева и спустились в "колодец". </a:t>
            </a:r>
            <a:endParaRPr lang="ru-RU" b="1" dirty="0" smtClean="0">
              <a:solidFill>
                <a:srgbClr val="7030A0"/>
              </a:solidFill>
              <a:latin typeface="Times New Roman" pitchFamily="18" charset="0"/>
              <a:cs typeface="Times New Roman" pitchFamily="18" charset="0"/>
            </a:endParaRPr>
          </a:p>
        </p:txBody>
      </p:sp>
      <p:sp>
        <p:nvSpPr>
          <p:cNvPr id="6" name="TextBox 5"/>
          <p:cNvSpPr txBox="1"/>
          <p:nvPr/>
        </p:nvSpPr>
        <p:spPr>
          <a:xfrm>
            <a:off x="179512" y="4077072"/>
            <a:ext cx="8496944" cy="1754326"/>
          </a:xfrm>
          <a:prstGeom prst="rect">
            <a:avLst/>
          </a:prstGeom>
          <a:noFill/>
        </p:spPr>
        <p:txBody>
          <a:bodyPr wrap="square" rtlCol="0">
            <a:spAutoFit/>
          </a:bodyPr>
          <a:lstStyle/>
          <a:p>
            <a:r>
              <a:rPr lang="ru-RU" b="1" dirty="0">
                <a:solidFill>
                  <a:srgbClr val="7030A0"/>
                </a:solidFill>
                <a:latin typeface="Times New Roman" pitchFamily="18" charset="0"/>
                <a:cs typeface="Times New Roman" pitchFamily="18" charset="0"/>
              </a:rPr>
              <a:t> </a:t>
            </a:r>
            <a:r>
              <a:rPr lang="ru-RU" b="1" dirty="0" smtClean="0">
                <a:solidFill>
                  <a:srgbClr val="7030A0"/>
                </a:solidFill>
                <a:latin typeface="Times New Roman" pitchFamily="18" charset="0"/>
                <a:cs typeface="Times New Roman" pitchFamily="18" charset="0"/>
              </a:rPr>
              <a:t>  Там </a:t>
            </a:r>
            <a:r>
              <a:rPr lang="ru-RU" b="1" dirty="0">
                <a:solidFill>
                  <a:srgbClr val="7030A0"/>
                </a:solidFill>
                <a:latin typeface="Times New Roman" pitchFamily="18" charset="0"/>
                <a:cs typeface="Times New Roman" pitchFamily="18" charset="0"/>
              </a:rPr>
              <a:t>они обнаружили красивейшую пещеру: с несколькими залами, огромными сталактитами и подземной рекой!</a:t>
            </a:r>
          </a:p>
          <a:p>
            <a:r>
              <a:rPr lang="ru-RU" b="1" dirty="0" smtClean="0">
                <a:solidFill>
                  <a:srgbClr val="7030A0"/>
                </a:solidFill>
                <a:latin typeface="Times New Roman" pitchFamily="18" charset="0"/>
                <a:cs typeface="Times New Roman" pitchFamily="18" charset="0"/>
              </a:rPr>
              <a:t> Исследованная </a:t>
            </a:r>
            <a:r>
              <a:rPr lang="ru-RU" b="1" dirty="0">
                <a:solidFill>
                  <a:srgbClr val="7030A0"/>
                </a:solidFill>
                <a:latin typeface="Times New Roman" pitchFamily="18" charset="0"/>
                <a:cs typeface="Times New Roman" pitchFamily="18" charset="0"/>
              </a:rPr>
              <a:t>длина Азишской пещеры - 640 метров, а для экскурсионного посещения оборудован путь длиной 220 метров. Но и этого расстояния будет достаточно, чтобы как следует впечатлиться пещерой, ведь по красоте и величию она не уступает самым известным подземельям Кавказа.</a:t>
            </a:r>
          </a:p>
        </p:txBody>
      </p:sp>
    </p:spTree>
    <p:extLst>
      <p:ext uri="{BB962C8B-B14F-4D97-AF65-F5344CB8AC3E}">
        <p14:creationId xmlns:p14="http://schemas.microsoft.com/office/powerpoint/2010/main" val="343802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s04.infourok.ru/uploads/ex/0f35/00137024-a4776c7d/hello_html_1b6afe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332657"/>
            <a:ext cx="7704856" cy="461665"/>
          </a:xfrm>
          <a:prstGeom prst="rect">
            <a:avLst/>
          </a:prstGeom>
        </p:spPr>
        <p:txBody>
          <a:bodyPr wrap="square">
            <a:spAutoFit/>
          </a:bodyPr>
          <a:lstStyle/>
          <a:p>
            <a:pPr algn="ctr"/>
            <a:endParaRPr lang="ru-RU" sz="2400" b="1" dirty="0">
              <a:solidFill>
                <a:srgbClr val="7030A0"/>
              </a:solidFill>
              <a:latin typeface="Arial Black" pitchFamily="34" charset="0"/>
            </a:endParaRPr>
          </a:p>
        </p:txBody>
      </p:sp>
      <p:sp>
        <p:nvSpPr>
          <p:cNvPr id="3" name="Прямоугольник 2"/>
          <p:cNvSpPr/>
          <p:nvPr/>
        </p:nvSpPr>
        <p:spPr>
          <a:xfrm>
            <a:off x="251519" y="476673"/>
            <a:ext cx="4320481" cy="3170099"/>
          </a:xfrm>
          <a:prstGeom prst="rect">
            <a:avLst/>
          </a:prstGeom>
        </p:spPr>
        <p:txBody>
          <a:bodyPr wrap="square">
            <a:spAutoFit/>
          </a:bodyPr>
          <a:lstStyle/>
          <a:p>
            <a:pPr algn="ctr"/>
            <a:r>
              <a:rPr lang="ru-RU" sz="2800" b="1" dirty="0" smtClean="0">
                <a:solidFill>
                  <a:srgbClr val="C00000"/>
                </a:solidFill>
                <a:latin typeface="Times New Roman" pitchFamily="18" charset="0"/>
                <a:cs typeface="Times New Roman" pitchFamily="18" charset="0"/>
              </a:rPr>
              <a:t>Гуамское ущелье</a:t>
            </a:r>
          </a:p>
          <a:p>
            <a:pPr algn="ctr"/>
            <a:endParaRPr lang="ru-RU" sz="2800" b="1" dirty="0" smtClean="0">
              <a:solidFill>
                <a:srgbClr val="C0000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   Ущелье </a:t>
            </a:r>
            <a:r>
              <a:rPr lang="ru-RU" b="1" dirty="0">
                <a:solidFill>
                  <a:srgbClr val="7030A0"/>
                </a:solidFill>
                <a:latin typeface="Times New Roman" pitchFamily="18" charset="0"/>
                <a:cs typeface="Times New Roman" pitchFamily="18" charset="0"/>
              </a:rPr>
              <a:t>образовано мощной рекой Куджипс, которая веками прокладывала свой путь через скалы и горные породы</a:t>
            </a:r>
            <a:r>
              <a:rPr lang="ru-RU" b="1" dirty="0" smtClean="0">
                <a:solidFill>
                  <a:srgbClr val="7030A0"/>
                </a:solidFill>
                <a:latin typeface="Times New Roman" pitchFamily="18" charset="0"/>
                <a:cs typeface="Times New Roman" pitchFamily="18" charset="0"/>
              </a:rPr>
              <a:t>.</a:t>
            </a:r>
            <a:r>
              <a:rPr lang="ru-RU" b="1" dirty="0">
                <a:solidFill>
                  <a:srgbClr val="7030A0"/>
                </a:solidFill>
                <a:latin typeface="Times New Roman" pitchFamily="18" charset="0"/>
                <a:cs typeface="Times New Roman" pitchFamily="18" charset="0"/>
              </a:rPr>
              <a:t> </a:t>
            </a:r>
          </a:p>
          <a:p>
            <a:r>
              <a:rPr lang="ru-RU" b="1" dirty="0">
                <a:solidFill>
                  <a:srgbClr val="7030A0"/>
                </a:solidFill>
                <a:latin typeface="Times New Roman" pitchFamily="18" charset="0"/>
                <a:cs typeface="Times New Roman" pitchFamily="18" charset="0"/>
              </a:rPr>
              <a:t> </a:t>
            </a:r>
            <a:r>
              <a:rPr lang="ru-RU" b="1" dirty="0" smtClean="0">
                <a:solidFill>
                  <a:srgbClr val="7030A0"/>
                </a:solidFill>
                <a:latin typeface="Times New Roman" pitchFamily="18" charset="0"/>
                <a:cs typeface="Times New Roman" pitchFamily="18" charset="0"/>
              </a:rPr>
              <a:t>   Неповторимость </a:t>
            </a:r>
            <a:r>
              <a:rPr lang="ru-RU" b="1" dirty="0">
                <a:solidFill>
                  <a:srgbClr val="7030A0"/>
                </a:solidFill>
                <a:latin typeface="Times New Roman" pitchFamily="18" charset="0"/>
                <a:cs typeface="Times New Roman" pitchFamily="18" charset="0"/>
              </a:rPr>
              <a:t>Гуамского ущелья заключается в необычной цветовой гамме геологических пластов, составляющих единый горный хребет. </a:t>
            </a:r>
          </a:p>
        </p:txBody>
      </p:sp>
      <p:pic>
        <p:nvPicPr>
          <p:cNvPr id="1026" name="Picture 2" descr="https://www.visit-crimea.com/userfiles/Image/tour/358/358-3327e0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0"/>
            <a:ext cx="4416488" cy="3312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19" y="3717032"/>
            <a:ext cx="8352929" cy="1477328"/>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   Это </a:t>
            </a:r>
            <a:r>
              <a:rPr lang="ru-RU" b="1" dirty="0">
                <a:solidFill>
                  <a:srgbClr val="7030A0"/>
                </a:solidFill>
                <a:latin typeface="Times New Roman" pitchFamily="18" charset="0"/>
                <a:cs typeface="Times New Roman" pitchFamily="18" charset="0"/>
              </a:rPr>
              <a:t>настоящая каменная радуга, в которой перемешаны синие, красные, белые, черные, свинцовые и дымчатые цвета. Возраст самых древних пластов – более 100 миллионов лет.</a:t>
            </a:r>
          </a:p>
          <a:p>
            <a:r>
              <a:rPr lang="ru-RU" b="1" dirty="0">
                <a:solidFill>
                  <a:srgbClr val="7030A0"/>
                </a:solidFill>
                <a:latin typeface="Times New Roman" pitchFamily="18" charset="0"/>
                <a:cs typeface="Times New Roman" pitchFamily="18" charset="0"/>
              </a:rPr>
              <a:t>В каньоне уникально всё: геологическое строение, реликтовая флора, редчайшие представители фауны.</a:t>
            </a:r>
          </a:p>
        </p:txBody>
      </p:sp>
    </p:spTree>
    <p:extLst>
      <p:ext uri="{BB962C8B-B14F-4D97-AF65-F5344CB8AC3E}">
        <p14:creationId xmlns:p14="http://schemas.microsoft.com/office/powerpoint/2010/main" val="13808181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819</Words>
  <Application>Microsoft Office PowerPoint</Application>
  <PresentationFormat>Экран (4:3)</PresentationFormat>
  <Paragraphs>45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39</cp:revision>
  <dcterms:created xsi:type="dcterms:W3CDTF">2020-10-28T11:45:33Z</dcterms:created>
  <dcterms:modified xsi:type="dcterms:W3CDTF">2020-11-11T09:06:17Z</dcterms:modified>
</cp:coreProperties>
</file>