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8" r:id="rId3"/>
    <p:sldId id="298" r:id="rId4"/>
    <p:sldId id="299" r:id="rId5"/>
    <p:sldId id="294" r:id="rId6"/>
    <p:sldId id="293" r:id="rId7"/>
    <p:sldId id="276" r:id="rId8"/>
    <p:sldId id="300" r:id="rId9"/>
    <p:sldId id="301" r:id="rId10"/>
    <p:sldId id="28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33CC33"/>
    <a:srgbClr val="FF66FF"/>
    <a:srgbClr val="990099"/>
    <a:srgbClr val="39874D"/>
    <a:srgbClr val="793763"/>
    <a:srgbClr val="00863D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198F-10FA-4704-8FD4-64325B74327E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6D7B-8107-4064-B0E3-F9F9C84D2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445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198F-10FA-4704-8FD4-64325B74327E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6D7B-8107-4064-B0E3-F9F9C84D2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326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198F-10FA-4704-8FD4-64325B74327E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6D7B-8107-4064-B0E3-F9F9C84D2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74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198F-10FA-4704-8FD4-64325B74327E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6D7B-8107-4064-B0E3-F9F9C84D2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514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198F-10FA-4704-8FD4-64325B74327E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6D7B-8107-4064-B0E3-F9F9C84D2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18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198F-10FA-4704-8FD4-64325B74327E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6D7B-8107-4064-B0E3-F9F9C84D2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443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198F-10FA-4704-8FD4-64325B74327E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6D7B-8107-4064-B0E3-F9F9C84D2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373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198F-10FA-4704-8FD4-64325B74327E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6D7B-8107-4064-B0E3-F9F9C84D2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60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198F-10FA-4704-8FD4-64325B74327E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6D7B-8107-4064-B0E3-F9F9C84D2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82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198F-10FA-4704-8FD4-64325B74327E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6D7B-8107-4064-B0E3-F9F9C84D2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31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198F-10FA-4704-8FD4-64325B74327E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6D7B-8107-4064-B0E3-F9F9C84D2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69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9198F-10FA-4704-8FD4-64325B74327E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16D7B-8107-4064-B0E3-F9F9C84D2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65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4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teahub.io/photos/full/223-2234254_strawberry-shortcake-backgrounds-wallpaper-strawberry-shortcake-charact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95936" y="1844824"/>
            <a:ext cx="48245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solidFill>
                <a:srgbClr val="3366FF"/>
              </a:solidFill>
              <a:latin typeface="Book Antiqua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3366FF"/>
                </a:solidFill>
                <a:latin typeface="Book Antiqua" pitchFamily="18" charset="0"/>
              </a:rPr>
              <a:t>Чтобы радость</a:t>
            </a:r>
          </a:p>
          <a:p>
            <a:pPr algn="ctr"/>
            <a:r>
              <a:rPr lang="ru-RU" sz="4400" b="1" dirty="0" smtClean="0">
                <a:solidFill>
                  <a:srgbClr val="3366FF"/>
                </a:solidFill>
                <a:latin typeface="Book Antiqua" pitchFamily="18" charset="0"/>
              </a:rPr>
              <a:t> людям дарить, </a:t>
            </a:r>
          </a:p>
          <a:p>
            <a:pPr algn="ctr"/>
            <a:r>
              <a:rPr lang="ru-RU" sz="4400" b="1" dirty="0" smtClean="0">
                <a:solidFill>
                  <a:srgbClr val="3366FF"/>
                </a:solidFill>
                <a:latin typeface="Book Antiqua" pitchFamily="18" charset="0"/>
              </a:rPr>
              <a:t>надо добрым и</a:t>
            </a:r>
          </a:p>
          <a:p>
            <a:pPr algn="ctr"/>
            <a:r>
              <a:rPr lang="ru-RU" sz="4400" b="1" dirty="0" smtClean="0">
                <a:solidFill>
                  <a:srgbClr val="3366FF"/>
                </a:solidFill>
                <a:latin typeface="Book Antiqua" pitchFamily="18" charset="0"/>
              </a:rPr>
              <a:t> вежливым быть</a:t>
            </a:r>
            <a:endParaRPr lang="ru-RU" sz="4400" b="1" dirty="0">
              <a:solidFill>
                <a:srgbClr val="3366FF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428939"/>
            <a:ext cx="54726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МКУК «Детская библиотека»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Старощербиновского сельского поселения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Щербиновского района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8104" y="4828510"/>
            <a:ext cx="19239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 smtClean="0">
              <a:solidFill>
                <a:srgbClr val="00863D"/>
              </a:solidFill>
              <a:latin typeface="Monotype Corsiva" pitchFamily="66" charset="0"/>
            </a:endParaRPr>
          </a:p>
          <a:p>
            <a:r>
              <a:rPr lang="ru-RU" sz="2800" b="1" dirty="0" smtClean="0">
                <a:solidFill>
                  <a:srgbClr val="00863D"/>
                </a:solidFill>
                <a:latin typeface="Monotype Corsiva" pitchFamily="66" charset="0"/>
              </a:rPr>
              <a:t>Час общения</a:t>
            </a:r>
            <a:endParaRPr lang="ru-RU" sz="2800" b="1" dirty="0">
              <a:solidFill>
                <a:srgbClr val="00863D"/>
              </a:solidFill>
              <a:latin typeface="Monotype Corsiva" pitchFamily="66" charset="0"/>
            </a:endParaRPr>
          </a:p>
        </p:txBody>
      </p:sp>
      <p:pic>
        <p:nvPicPr>
          <p:cNvPr id="8" name="Picture 2" descr="http://gr3.mbdou2.caduk.ru/images/mu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5018">
            <a:off x="5981657" y="293682"/>
            <a:ext cx="2616108" cy="26161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72" y="0"/>
            <a:ext cx="1108444" cy="274340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66FF"/>
                </a:solidFill>
              </a:rPr>
              <a:t>17.11.20</a:t>
            </a:r>
            <a:endParaRPr lang="ru-RU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031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yslide.ru/documents_3/aa0af7a81624210eef9b41cf41ad8313/img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022" y="0"/>
            <a:ext cx="9208749" cy="697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fs01.vseosvita.ua/0100do9v-5fe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8776"/>
            <a:ext cx="1828255" cy="18048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xn--80aaph2avkn4e.xn--p1ai/wa-data/public/shop/products/39/45/4539/images/16362/16362.750x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50" y="833162"/>
            <a:ext cx="1211209" cy="187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cdn1.ozone.ru/multimedia/10004343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252" y="3529412"/>
            <a:ext cx="144015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char.ru/books/2665925_Vezhlivye_slov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332205"/>
            <a:ext cx="1368151" cy="187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img.yakaboo.ua/media/catalog/product/cache/1/image/234c7c011ba026e66d29567e1be1d1f7/2/0/202547_1002452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343" y="1716147"/>
            <a:ext cx="1224136" cy="177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cdn1.ozone.ru/s3/multimedia-r/600821205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748" y="984766"/>
            <a:ext cx="132401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img2.labirint.ru/books/54322/coverbi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97531"/>
            <a:ext cx="1205287" cy="173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s://cdn.book24.ru/v2/ITD000000000858821/COVER/cover3d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913" y="1583925"/>
            <a:ext cx="1274168" cy="172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s://main-cdn.goods.ru/big2/hlr-system/1662733130/100023313665b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956" y="2296473"/>
            <a:ext cx="1314955" cy="196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11002" y="276880"/>
            <a:ext cx="5450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3366FF"/>
                </a:solidFill>
                <a:latin typeface="Monotype Corsiva" pitchFamily="66" charset="0"/>
              </a:rPr>
              <a:t>Страницы добра и радости</a:t>
            </a:r>
            <a:endParaRPr lang="ru-RU" sz="4000" b="1" dirty="0">
              <a:solidFill>
                <a:srgbClr val="3366FF"/>
              </a:solidFill>
              <a:latin typeface="Monotype Corsiva" pitchFamily="66" charset="0"/>
            </a:endParaRPr>
          </a:p>
        </p:txBody>
      </p:sp>
      <p:pic>
        <p:nvPicPr>
          <p:cNvPr id="2074" name="Picture 26" descr="https://detskie-knigi.gdebirka.ru/image/data/11626/prod_1833018_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67" y="984766"/>
            <a:ext cx="1209214" cy="157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251520" y="4097531"/>
            <a:ext cx="4752528" cy="2445305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990099"/>
                </a:solidFill>
                <a:latin typeface="Monotype Corsiva" pitchFamily="66" charset="0"/>
              </a:rPr>
              <a:t>Спешите делать добрые </a:t>
            </a:r>
            <a:r>
              <a:rPr lang="ru-RU" sz="2400" b="1" dirty="0" smtClean="0">
                <a:solidFill>
                  <a:srgbClr val="990099"/>
                </a:solidFill>
                <a:latin typeface="Monotype Corsiva" pitchFamily="66" charset="0"/>
              </a:rPr>
              <a:t>дела!</a:t>
            </a:r>
            <a:endParaRPr lang="ru-RU" sz="2400" b="1" dirty="0">
              <a:solidFill>
                <a:srgbClr val="990099"/>
              </a:solidFill>
              <a:latin typeface="Monotype Corsiva" pitchFamily="66" charset="0"/>
            </a:endParaRPr>
          </a:p>
          <a:p>
            <a:r>
              <a:rPr lang="ru-RU" sz="2400" b="1" dirty="0" smtClean="0">
                <a:solidFill>
                  <a:srgbClr val="990099"/>
                </a:solidFill>
                <a:latin typeface="Monotype Corsiva" pitchFamily="66" charset="0"/>
              </a:rPr>
              <a:t>Добро, </a:t>
            </a:r>
            <a:r>
              <a:rPr lang="ru-RU" sz="2400" b="1" dirty="0">
                <a:solidFill>
                  <a:srgbClr val="990099"/>
                </a:solidFill>
                <a:latin typeface="Monotype Corsiva" pitchFamily="66" charset="0"/>
              </a:rPr>
              <a:t>посеянное </a:t>
            </a:r>
            <a:r>
              <a:rPr lang="ru-RU" sz="2400" b="1" dirty="0" smtClean="0">
                <a:solidFill>
                  <a:srgbClr val="990099"/>
                </a:solidFill>
                <a:latin typeface="Monotype Corsiva" pitchFamily="66" charset="0"/>
              </a:rPr>
              <a:t>Вами,</a:t>
            </a:r>
            <a:endParaRPr lang="ru-RU" sz="2400" b="1" dirty="0">
              <a:solidFill>
                <a:srgbClr val="990099"/>
              </a:solidFill>
              <a:latin typeface="Monotype Corsiva" pitchFamily="66" charset="0"/>
            </a:endParaRPr>
          </a:p>
          <a:p>
            <a:r>
              <a:rPr lang="ru-RU" sz="2400" b="1" dirty="0">
                <a:solidFill>
                  <a:srgbClr val="990099"/>
                </a:solidFill>
                <a:latin typeface="Monotype Corsiva" pitchFamily="66" charset="0"/>
              </a:rPr>
              <a:t>Плодами на Земле </a:t>
            </a:r>
            <a:r>
              <a:rPr lang="ru-RU" sz="2400" b="1" dirty="0" smtClean="0">
                <a:solidFill>
                  <a:srgbClr val="990099"/>
                </a:solidFill>
                <a:latin typeface="Monotype Corsiva" pitchFamily="66" charset="0"/>
              </a:rPr>
              <a:t>взойдет,</a:t>
            </a:r>
            <a:endParaRPr lang="ru-RU" sz="2400" b="1" dirty="0">
              <a:solidFill>
                <a:srgbClr val="990099"/>
              </a:solidFill>
              <a:latin typeface="Monotype Corsiva" pitchFamily="66" charset="0"/>
            </a:endParaRPr>
          </a:p>
          <a:p>
            <a:r>
              <a:rPr lang="ru-RU" sz="2400" b="1" dirty="0">
                <a:solidFill>
                  <a:srgbClr val="990099"/>
                </a:solidFill>
                <a:latin typeface="Monotype Corsiva" pitchFamily="66" charset="0"/>
              </a:rPr>
              <a:t>И мир наш лучше и добрее </a:t>
            </a:r>
            <a:r>
              <a:rPr lang="ru-RU" sz="2400" b="1" dirty="0" smtClean="0">
                <a:solidFill>
                  <a:srgbClr val="990099"/>
                </a:solidFill>
                <a:latin typeface="Monotype Corsiva" pitchFamily="66" charset="0"/>
              </a:rPr>
              <a:t>станет!</a:t>
            </a:r>
            <a:endParaRPr lang="ru-RU" sz="2400" b="1" dirty="0">
              <a:solidFill>
                <a:srgbClr val="990099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053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yslide.ru/documents_3/aa0af7a81624210eef9b41cf41ad8313/img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962"/>
            <a:ext cx="9144000" cy="694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fs01.vseosvita.ua/0100do9v-5fe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196"/>
            <a:ext cx="1991172" cy="19656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1333413"/>
            <a:ext cx="70567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3366FF"/>
                </a:solidFill>
                <a:latin typeface="Arial Black" pitchFamily="34" charset="0"/>
              </a:rPr>
              <a:t>Добрым быть совсем-</a:t>
            </a:r>
          </a:p>
          <a:p>
            <a:pPr algn="ctr"/>
            <a:r>
              <a:rPr lang="ru-RU" sz="2400" dirty="0" smtClean="0">
                <a:solidFill>
                  <a:srgbClr val="3366FF"/>
                </a:solidFill>
                <a:latin typeface="Arial Black" pitchFamily="34" charset="0"/>
              </a:rPr>
              <a:t>совсем не просто,</a:t>
            </a:r>
          </a:p>
          <a:p>
            <a:pPr algn="ctr"/>
            <a:r>
              <a:rPr lang="ru-RU" sz="2400" dirty="0" smtClean="0">
                <a:solidFill>
                  <a:srgbClr val="3366FF"/>
                </a:solidFill>
                <a:latin typeface="Arial Black" pitchFamily="34" charset="0"/>
              </a:rPr>
              <a:t>Не зависит доброта от роста.</a:t>
            </a:r>
          </a:p>
          <a:p>
            <a:pPr algn="ctr"/>
            <a:r>
              <a:rPr lang="ru-RU" sz="2400" dirty="0" smtClean="0">
                <a:solidFill>
                  <a:srgbClr val="3366FF"/>
                </a:solidFill>
                <a:latin typeface="Arial Black" pitchFamily="34" charset="0"/>
              </a:rPr>
              <a:t>Не зависит доброта от цвета,</a:t>
            </a:r>
          </a:p>
          <a:p>
            <a:pPr algn="ctr"/>
            <a:r>
              <a:rPr lang="ru-RU" sz="2400" dirty="0" smtClean="0">
                <a:solidFill>
                  <a:srgbClr val="3366FF"/>
                </a:solidFill>
                <a:latin typeface="Arial Black" pitchFamily="34" charset="0"/>
              </a:rPr>
              <a:t>Доброта – не пряник, не конфета.</a:t>
            </a:r>
          </a:p>
          <a:p>
            <a:pPr algn="ctr"/>
            <a:r>
              <a:rPr lang="ru-RU" sz="2400" dirty="0" smtClean="0">
                <a:solidFill>
                  <a:srgbClr val="3366FF"/>
                </a:solidFill>
                <a:latin typeface="Arial Black" pitchFamily="34" charset="0"/>
              </a:rPr>
              <a:t>Доброта с годами не стареет, </a:t>
            </a:r>
          </a:p>
          <a:p>
            <a:pPr algn="ctr"/>
            <a:r>
              <a:rPr lang="ru-RU" sz="2400" dirty="0" smtClean="0">
                <a:solidFill>
                  <a:srgbClr val="3366FF"/>
                </a:solidFill>
                <a:latin typeface="Arial Black" pitchFamily="34" charset="0"/>
              </a:rPr>
              <a:t>Доброта от холода согреет.</a:t>
            </a:r>
          </a:p>
          <a:p>
            <a:pPr algn="ctr"/>
            <a:r>
              <a:rPr lang="ru-RU" sz="2400" dirty="0" smtClean="0">
                <a:solidFill>
                  <a:srgbClr val="3366FF"/>
                </a:solidFill>
                <a:latin typeface="Arial Black" pitchFamily="34" charset="0"/>
              </a:rPr>
              <a:t>Если доброта, как солнце, светит,</a:t>
            </a:r>
          </a:p>
          <a:p>
            <a:pPr algn="ctr"/>
            <a:r>
              <a:rPr lang="ru-RU" sz="2400" dirty="0" smtClean="0">
                <a:solidFill>
                  <a:srgbClr val="3366FF"/>
                </a:solidFill>
                <a:latin typeface="Arial Black" pitchFamily="34" charset="0"/>
              </a:rPr>
              <a:t>Радуются взрослые и дети.</a:t>
            </a:r>
            <a:endParaRPr lang="ru-RU" sz="2400" dirty="0">
              <a:solidFill>
                <a:srgbClr val="3366FF"/>
              </a:solidFill>
              <a:latin typeface="Arial Black" pitchFamily="34" charset="0"/>
            </a:endParaRPr>
          </a:p>
        </p:txBody>
      </p:sp>
      <p:pic>
        <p:nvPicPr>
          <p:cNvPr id="12" name="Picture 4" descr="https://ds04.infourok.ru/uploads/ex/032b/00077d3a-f4704704/1/img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5" y="4876652"/>
            <a:ext cx="2605900" cy="1954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198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yslide.ru/documents_3/aa0af7a81624210eef9b41cf41ad8313/img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962"/>
            <a:ext cx="9144000" cy="694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fs01.vseosvita.ua/0100do9v-5fe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828255" cy="18048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3" y="476672"/>
            <a:ext cx="62215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3366FF"/>
                </a:solidFill>
                <a:latin typeface="Monotype Corsiva" pitchFamily="66" charset="0"/>
              </a:rPr>
              <a:t>Что такое доброта?</a:t>
            </a:r>
            <a:endParaRPr lang="ru-RU" sz="6000" b="1" dirty="0">
              <a:solidFill>
                <a:srgbClr val="3366FF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1772816"/>
            <a:ext cx="70567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«Доброта – это отзывчивость, душевное расположение к людям, стремление делать добро.»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076" name="Picture 4" descr="https://kuda-mo.ru/uploads/1a60927898b27e5beb52cdffa4554fd8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05064"/>
            <a:ext cx="4104456" cy="2768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60053" y="4221088"/>
            <a:ext cx="3504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(С. Ожегов. Толковый словарь)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252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yslide.ru/documents_3/aa0af7a81624210eef9b41cf41ad8313/img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" y="1"/>
            <a:ext cx="9141842" cy="704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fs01.vseosvita.ua/0100do9v-5fe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632" y="28776"/>
            <a:ext cx="1554367" cy="14560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deti-knigi.com/media/k2/items/cache/258ee2700b8562b5d51ebf2117179b3d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" y="4986107"/>
            <a:ext cx="1872558" cy="17953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95060"/>
            <a:ext cx="515557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3366FF"/>
                </a:solidFill>
                <a:latin typeface="Monotype Corsiva" pitchFamily="66" charset="0"/>
              </a:rPr>
              <a:t>Как научиться делать </a:t>
            </a:r>
          </a:p>
          <a:p>
            <a:pPr algn="ctr"/>
            <a:r>
              <a:rPr lang="ru-RU" sz="4400" b="1" dirty="0" smtClean="0">
                <a:solidFill>
                  <a:srgbClr val="3366FF"/>
                </a:solidFill>
                <a:latin typeface="Monotype Corsiva" pitchFamily="66" charset="0"/>
              </a:rPr>
              <a:t>добрые дела?</a:t>
            </a:r>
            <a:endParaRPr lang="ru-RU" sz="4400" b="1" dirty="0">
              <a:solidFill>
                <a:srgbClr val="3366FF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5790" y="1340768"/>
            <a:ext cx="813690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 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Важно помнить, что к добрым поступкам относится внимательное и вежливое отношение к людям. </a:t>
            </a:r>
          </a:p>
          <a:p>
            <a:r>
              <a:rPr lang="ru-RU" sz="200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  Не обязательно ежедневно совершать подвиги,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 достаточно заботиться о родных людях и по возможности помогать нуждающимся.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   Любое, даже самое маленькое и незначительное доброе дело имеет огромную силу.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   Человек, который получил помощь в трудный период своей жизни, помнит об этом долгие годы.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   Добрые дела – это то, что каждый день наполняет нашу жизнь радостью и душевным теплом.  </a:t>
            </a:r>
            <a:endParaRPr lang="ru-RU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4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yslide.ru/documents_3/aa0af7a81624210eef9b41cf41ad8313/img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568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://gr3.mbdou2.caduk.ru/images/mu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376" y="1519561"/>
            <a:ext cx="3485447" cy="34854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6009538" y="909557"/>
            <a:ext cx="2447754" cy="1002957"/>
          </a:xfrm>
          <a:prstGeom prst="cloudCallout">
            <a:avLst>
              <a:gd name="adj1" fmla="val -53220"/>
              <a:gd name="adj2" fmla="val 8807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Пожалуйста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 rot="21051893">
            <a:off x="556994" y="744403"/>
            <a:ext cx="1864397" cy="1008112"/>
          </a:xfrm>
          <a:prstGeom prst="cloudCallout">
            <a:avLst>
              <a:gd name="adj1" fmla="val 28212"/>
              <a:gd name="adj2" fmla="val 8902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6428703" y="2254173"/>
            <a:ext cx="1991119" cy="1008112"/>
          </a:xfrm>
          <a:prstGeom prst="cloudCallout">
            <a:avLst>
              <a:gd name="adj1" fmla="val -68818"/>
              <a:gd name="adj2" fmla="val 1458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Простите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 rot="849826">
            <a:off x="6137018" y="3462405"/>
            <a:ext cx="2192794" cy="1008112"/>
          </a:xfrm>
          <a:prstGeom prst="cloudCallout">
            <a:avLst>
              <a:gd name="adj1" fmla="val -60624"/>
              <a:gd name="adj2" fmla="val 625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Разрешите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-14610"/>
            <a:ext cx="4679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3366FF"/>
                </a:solidFill>
                <a:latin typeface="Monotype Corsiva" pitchFamily="66" charset="0"/>
              </a:rPr>
              <a:t>Волшебные слова</a:t>
            </a:r>
            <a:endParaRPr lang="ru-RU" sz="5400" b="1" dirty="0">
              <a:solidFill>
                <a:srgbClr val="3366FF"/>
              </a:solidFill>
              <a:latin typeface="Monotype Corsiva" pitchFamily="66" charset="0"/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111409" y="2013387"/>
            <a:ext cx="1995632" cy="1008112"/>
          </a:xfrm>
          <a:prstGeom prst="cloudCallout">
            <a:avLst>
              <a:gd name="adj1" fmla="val 63042"/>
              <a:gd name="adj2" fmla="val 7961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Извините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ыноска-облако 12"/>
          <p:cNvSpPr/>
          <p:nvPr/>
        </p:nvSpPr>
        <p:spPr>
          <a:xfrm rot="20691466">
            <a:off x="500994" y="4990453"/>
            <a:ext cx="1795811" cy="1008112"/>
          </a:xfrm>
          <a:prstGeom prst="cloudCallout">
            <a:avLst>
              <a:gd name="adj1" fmla="val 79749"/>
              <a:gd name="adj2" fmla="val -4339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ыноска-облако 13"/>
          <p:cNvSpPr/>
          <p:nvPr/>
        </p:nvSpPr>
        <p:spPr>
          <a:xfrm>
            <a:off x="4775082" y="4784225"/>
            <a:ext cx="2235497" cy="816800"/>
          </a:xfrm>
          <a:prstGeom prst="cloudCallout">
            <a:avLst>
              <a:gd name="adj1" fmla="val -29735"/>
              <a:gd name="adj2" fmla="val -7926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свидания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Выноска-облако 14"/>
          <p:cNvSpPr/>
          <p:nvPr/>
        </p:nvSpPr>
        <p:spPr>
          <a:xfrm rot="399282">
            <a:off x="2719283" y="5333059"/>
            <a:ext cx="1997451" cy="1123121"/>
          </a:xfrm>
          <a:prstGeom prst="cloudCallout">
            <a:avLst>
              <a:gd name="adj1" fmla="val -6997"/>
              <a:gd name="adj2" fmla="val -8446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20292260">
            <a:off x="701541" y="5294453"/>
            <a:ext cx="157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Благодарю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03591" y="5494510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Здравствуйте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Выноска-облако 18"/>
          <p:cNvSpPr/>
          <p:nvPr/>
        </p:nvSpPr>
        <p:spPr>
          <a:xfrm rot="20553411">
            <a:off x="76139" y="3658170"/>
            <a:ext cx="2097607" cy="1008112"/>
          </a:xfrm>
          <a:prstGeom prst="cloudCallout">
            <a:avLst>
              <a:gd name="adj1" fmla="val 68407"/>
              <a:gd name="adj2" fmla="val -1397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Будьте добры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5620" y="764704"/>
            <a:ext cx="3617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Вежливых слов ни одно и не два,</a:t>
            </a:r>
          </a:p>
          <a:p>
            <a:r>
              <a:rPr lang="ru-RU" b="1" i="1" dirty="0" smtClean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Помни и знай эти чудо – слова:</a:t>
            </a:r>
            <a:endParaRPr lang="ru-RU" b="1" i="1" dirty="0">
              <a:solidFill>
                <a:srgbClr val="FF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457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yslide.ru/documents_3/aa0af7a81624210eef9b41cf41ad8313/img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3" y="-83961"/>
            <a:ext cx="9144000" cy="694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fs01.vseosvita.ua/0100do9v-5fe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828255" cy="18048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zemetchino.pnzreg.ru/upload/iblock/c35/c35eb00571d78982ce6659328a9391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20" y="1049287"/>
            <a:ext cx="1759150" cy="13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zkpc-chita.ru/wp-content/uploads/2019/12/horosii_postupo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31" y="1293080"/>
            <a:ext cx="1585006" cy="96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3.bp.blogspot.com/-cLWKumLjO3A/VnHLWyHuVoI/AAAAAAAAABw/-KnMoMDUkRs/s1600/16147_html_431b276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483" y="4704867"/>
            <a:ext cx="1422240" cy="97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://ozelenitel-nn.ru/images/States/11-RastforDetsk/0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19158"/>
            <a:ext cx="1436051" cy="107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ds02.infourok.ru/uploads/ex/12f8/00085057-cdeb31ae/img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95736" y="4070952"/>
            <a:ext cx="1384839" cy="103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i.mycdn.me/i?r=AzEPZsRbOZEKgBhR0XGMT1RkJFohN3Hy-pmWP_lhK5YXVKaKTM5SRkZCeTgDn6uOyic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48197" y="2382795"/>
            <a:ext cx="1488165" cy="111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s://aforismo.ru/wp-content/uploads/2019/11/5dd09b066518b-scaled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36096" y="1232126"/>
            <a:ext cx="1373294" cy="96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http://3.bp.blogspot.com/-PuTNMALxMeE/UyHvGZJy3cI/AAAAAAAABZU/-7K4gQsIukw/w1200-h630-p-k-no-nu/2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36"/>
          <a:stretch/>
        </p:blipFill>
        <p:spPr bwMode="auto">
          <a:xfrm>
            <a:off x="403632" y="4637205"/>
            <a:ext cx="1201421" cy="136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http://3.bp.blogspot.com/-PuTNMALxMeE/UyHvGZJy3cI/AAAAAAAABZU/-7K4gQsIukw/w1200-h630-p-k-no-nu/2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37"/>
          <a:stretch/>
        </p:blipFill>
        <p:spPr bwMode="auto">
          <a:xfrm>
            <a:off x="2537070" y="2490806"/>
            <a:ext cx="1175395" cy="115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https://ds04.infourok.ru/uploads/ex/12d7/0003a8ce-3e048293/img8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4" t="50000" r="32813" b="4214"/>
          <a:stretch/>
        </p:blipFill>
        <p:spPr bwMode="auto">
          <a:xfrm>
            <a:off x="4161237" y="2963331"/>
            <a:ext cx="1398400" cy="109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https://ds04.infourok.ru/uploads/ex/12d7/0003a8ce-3e048293/img8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4" b="52117"/>
          <a:stretch/>
        </p:blipFill>
        <p:spPr bwMode="auto">
          <a:xfrm>
            <a:off x="6012160" y="3947675"/>
            <a:ext cx="1401888" cy="114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https://ds04.infourok.ru/uploads/ex/12d7/0003a8ce-3e048293/img8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7387" b="4406"/>
          <a:stretch/>
        </p:blipFill>
        <p:spPr bwMode="auto">
          <a:xfrm>
            <a:off x="2497616" y="5445224"/>
            <a:ext cx="146511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08190" y="361896"/>
            <a:ext cx="4822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3366FF"/>
                </a:solidFill>
                <a:latin typeface="Monotype Corsiva" pitchFamily="66" charset="0"/>
              </a:rPr>
              <a:t>Найди добрые поступки</a:t>
            </a:r>
            <a:endParaRPr lang="ru-RU" sz="4000" b="1" dirty="0">
              <a:solidFill>
                <a:srgbClr val="3366FF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077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yslide.ru/documents_3/aa0af7a81624210eef9b41cf41ad8313/img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962"/>
            <a:ext cx="9144000" cy="694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fs01.vseosvita.ua/0100do9v-5fe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828255" cy="18048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335449"/>
            <a:ext cx="45784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3366FF"/>
                </a:solidFill>
                <a:latin typeface="Monotype Corsiva" pitchFamily="66" charset="0"/>
              </a:rPr>
              <a:t>Вежливо - невежливо</a:t>
            </a:r>
            <a:endParaRPr lang="ru-RU" sz="4400" b="1" dirty="0">
              <a:solidFill>
                <a:srgbClr val="3366FF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5317" y="1159492"/>
            <a:ext cx="7164141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Поздороваться при встрече…</a:t>
            </a:r>
          </a:p>
          <a:p>
            <a:endParaRPr lang="ru-RU" sz="28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Толкнуть, не извиниться…</a:t>
            </a:r>
          </a:p>
          <a:p>
            <a:endParaRPr lang="ru-RU" sz="28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Помочь подняться, поднять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упавшую вещь…</a:t>
            </a:r>
          </a:p>
          <a:p>
            <a:endParaRPr lang="ru-RU" sz="28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Не встать, обращаясь к учителю…</a:t>
            </a:r>
          </a:p>
          <a:p>
            <a:endParaRPr lang="ru-RU" sz="28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Не уступить место пожилому…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96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yslide.ru/documents_3/aa0af7a81624210eef9b41cf41ad8313/img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28776"/>
            <a:ext cx="9176536" cy="68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fs01.vseosvita.ua/0100do9v-5fe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8776"/>
            <a:ext cx="1828255" cy="18048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42699" y="188640"/>
            <a:ext cx="377058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3366FF"/>
                </a:solidFill>
                <a:latin typeface="Monotype Corsiva" pitchFamily="66" charset="0"/>
              </a:rPr>
              <a:t>Добрые дела </a:t>
            </a:r>
          </a:p>
          <a:p>
            <a:pPr algn="ctr"/>
            <a:r>
              <a:rPr lang="ru-RU" sz="4400" b="1" dirty="0" smtClean="0">
                <a:solidFill>
                  <a:srgbClr val="3366FF"/>
                </a:solidFill>
                <a:latin typeface="Monotype Corsiva" pitchFamily="66" charset="0"/>
              </a:rPr>
              <a:t>сказочных героев</a:t>
            </a:r>
            <a:endParaRPr lang="ru-RU" sz="4400" b="1" dirty="0">
              <a:solidFill>
                <a:srgbClr val="3366FF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1512079"/>
            <a:ext cx="60486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Я очень люблю свою бабушку, </a:t>
            </a:r>
            <a:r>
              <a:rPr lang="ru-RU" sz="2000" b="1" dirty="0">
                <a:solidFill>
                  <a:srgbClr val="C00000"/>
                </a:solidFill>
                <a:latin typeface="Arial Black" pitchFamily="34" charset="0"/>
              </a:rPr>
              <a:t>к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оторая живет за лесом. Я забочусь о ней и часто ношу ей пирожки.</a:t>
            </a:r>
          </a:p>
          <a:p>
            <a:pPr algn="ctr"/>
            <a:endParaRPr lang="ru-RU" sz="2000" b="1" dirty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Я в трудную минуту всегда рядом со своим хозяином. Ради его счастья мне пришлось сразиться с Людоедом.</a:t>
            </a:r>
          </a:p>
          <a:p>
            <a:pPr algn="ctr"/>
            <a:endParaRPr lang="ru-RU" sz="2000" b="1" dirty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Чтобы спасти любимого отца, я отправилась на остров к Чудовищу, хозяину аленького цветка.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Я, несмотря на свой рост в дюйм, спасла ласточку.</a:t>
            </a:r>
            <a:endParaRPr lang="ru-RU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1403648" y="1830383"/>
            <a:ext cx="108012" cy="103222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1403176" y="3094232"/>
            <a:ext cx="108012" cy="103222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1367580" y="4225842"/>
            <a:ext cx="108012" cy="103222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Блок-схема: узел 11"/>
          <p:cNvSpPr/>
          <p:nvPr/>
        </p:nvSpPr>
        <p:spPr>
          <a:xfrm>
            <a:off x="1403648" y="5290719"/>
            <a:ext cx="108012" cy="103222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2" descr="https://i.pinimg.com/originals/eb/9e/21/eb9e2171af3e26323160c264d3109fa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1" y="4432006"/>
            <a:ext cx="1359504" cy="19238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1skaz.ru/images/dyumovochk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72817"/>
            <a:ext cx="1235320" cy="13535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https://pbs.twimg.com/profile_images/1242085215893323776/YjxGnbbu_400x4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784" y="3120498"/>
            <a:ext cx="1301080" cy="13010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i.pinimg.com/474x/7b/17/32/7b1732bcf0dc7e1477d9c58890170934--teat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03491"/>
            <a:ext cx="957607" cy="1387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00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yslide.ru/documents_3/aa0af7a81624210eef9b41cf41ad8313/img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3" y="-83963"/>
            <a:ext cx="9144000" cy="694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fs01.vseosvita.ua/0100do9v-5fe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828255" cy="18048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ds04.infourok.ru/uploads/ex/032b/00077d3a-f4704704/1/img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1" y="572381"/>
            <a:ext cx="2272654" cy="17044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438392"/>
            <a:ext cx="4248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3366FF"/>
                </a:solidFill>
                <a:latin typeface="Monotype Corsiva" pitchFamily="66" charset="0"/>
              </a:rPr>
              <a:t>Пословицы о добре</a:t>
            </a:r>
            <a:endParaRPr lang="ru-RU" sz="4400" b="1" dirty="0">
              <a:solidFill>
                <a:srgbClr val="3366FF"/>
              </a:solidFill>
              <a:latin typeface="Monotype Corsiva" pitchFamily="66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451661" y="1861960"/>
            <a:ext cx="2655168" cy="103327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66FF"/>
                </a:solidFill>
                <a:latin typeface="Arial Black" pitchFamily="34" charset="0"/>
              </a:rPr>
              <a:t>Добро помни,</a:t>
            </a:r>
            <a:endParaRPr lang="ru-RU" sz="2400" b="1" dirty="0">
              <a:solidFill>
                <a:srgbClr val="FF66FF"/>
              </a:solidFill>
              <a:latin typeface="Arial Black" pitchFamily="34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5183896" y="1861960"/>
            <a:ext cx="2655168" cy="103327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66FF"/>
                </a:solidFill>
                <a:latin typeface="Arial Black" pitchFamily="34" charset="0"/>
              </a:rPr>
              <a:t>а злое калечит</a:t>
            </a:r>
            <a:endParaRPr lang="ru-RU" sz="2400" b="1" dirty="0">
              <a:solidFill>
                <a:srgbClr val="FF66FF"/>
              </a:solidFill>
              <a:latin typeface="Arial Black" pitchFamily="34" charset="0"/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710645" y="2923983"/>
            <a:ext cx="2655168" cy="103327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66FF"/>
                </a:solidFill>
                <a:latin typeface="Arial Black" pitchFamily="34" charset="0"/>
              </a:rPr>
              <a:t>Доброе слово лечит,</a:t>
            </a:r>
            <a:endParaRPr lang="ru-RU" sz="2400" b="1" dirty="0">
              <a:solidFill>
                <a:srgbClr val="FF66FF"/>
              </a:solidFill>
              <a:latin typeface="Arial Black" pitchFamily="34" charset="0"/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4988166" y="3054436"/>
            <a:ext cx="2655168" cy="103327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66FF"/>
                </a:solidFill>
                <a:latin typeface="Arial Black" pitchFamily="34" charset="0"/>
              </a:rPr>
              <a:t>а ищи доброты</a:t>
            </a:r>
            <a:endParaRPr lang="ru-RU" sz="2400" b="1" dirty="0">
              <a:solidFill>
                <a:srgbClr val="FF66FF"/>
              </a:solidFill>
              <a:latin typeface="Arial Black" pitchFamily="34" charset="0"/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611560" y="4013267"/>
            <a:ext cx="3115186" cy="129906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66FF"/>
                </a:solidFill>
                <a:latin typeface="Arial Black" pitchFamily="34" charset="0"/>
              </a:rPr>
              <a:t>Не одежда красит человека,</a:t>
            </a:r>
            <a:endParaRPr lang="ru-RU" sz="2400" b="1" dirty="0">
              <a:solidFill>
                <a:srgbClr val="FF66FF"/>
              </a:solidFill>
              <a:latin typeface="Arial Black" pitchFamily="34" charset="0"/>
            </a:endParaRP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5209136" y="4146162"/>
            <a:ext cx="2655168" cy="103327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66FF"/>
                </a:solidFill>
                <a:latin typeface="Arial Black" pitchFamily="34" charset="0"/>
              </a:rPr>
              <a:t>а зло забывай </a:t>
            </a:r>
            <a:endParaRPr lang="ru-RU" sz="2400" b="1" dirty="0">
              <a:solidFill>
                <a:srgbClr val="FF66FF"/>
              </a:solidFill>
              <a:latin typeface="Arial Black" pitchFamily="34" charset="0"/>
            </a:endParaRPr>
          </a:p>
        </p:txBody>
      </p:sp>
      <p:sp>
        <p:nvSpPr>
          <p:cNvPr id="20" name="Горизонтальный свиток 19"/>
          <p:cNvSpPr/>
          <p:nvPr/>
        </p:nvSpPr>
        <p:spPr>
          <a:xfrm>
            <a:off x="467544" y="5445224"/>
            <a:ext cx="2655168" cy="103327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66FF"/>
                </a:solidFill>
                <a:latin typeface="Arial Black" pitchFamily="34" charset="0"/>
              </a:rPr>
              <a:t>Не ищи красоты,</a:t>
            </a:r>
            <a:endParaRPr lang="ru-RU" sz="2400" b="1" dirty="0">
              <a:solidFill>
                <a:srgbClr val="FF66FF"/>
              </a:solidFill>
              <a:latin typeface="Arial Black" pitchFamily="34" charset="0"/>
            </a:endParaRPr>
          </a:p>
        </p:txBody>
      </p:sp>
      <p:sp>
        <p:nvSpPr>
          <p:cNvPr id="22" name="Горизонтальный свиток 21"/>
          <p:cNvSpPr/>
          <p:nvPr/>
        </p:nvSpPr>
        <p:spPr>
          <a:xfrm>
            <a:off x="3604456" y="5357348"/>
            <a:ext cx="2655168" cy="103327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66FF"/>
                </a:solidFill>
                <a:latin typeface="Arial Black" pitchFamily="34" charset="0"/>
              </a:rPr>
              <a:t>а</a:t>
            </a:r>
            <a:r>
              <a:rPr lang="ru-RU" sz="2400" b="1" dirty="0" smtClean="0">
                <a:solidFill>
                  <a:srgbClr val="FF66FF"/>
                </a:solidFill>
                <a:latin typeface="Arial Black" pitchFamily="34" charset="0"/>
              </a:rPr>
              <a:t> его добрые дела</a:t>
            </a:r>
            <a:endParaRPr lang="ru-RU" sz="2400" b="1" dirty="0">
              <a:solidFill>
                <a:srgbClr val="FF66FF"/>
              </a:solidFill>
              <a:latin typeface="Arial Black" pitchFamily="34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3942770" y="2999297"/>
            <a:ext cx="1171610" cy="14204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3419872" y="2535331"/>
            <a:ext cx="1694508" cy="9052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3942770" y="4797152"/>
            <a:ext cx="1081635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3203848" y="3933056"/>
            <a:ext cx="1728192" cy="19409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2222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389</Words>
  <Application>Microsoft Office PowerPoint</Application>
  <PresentationFormat>Экран (4:3)</PresentationFormat>
  <Paragraphs>79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46</cp:revision>
  <dcterms:created xsi:type="dcterms:W3CDTF">2020-12-09T08:20:39Z</dcterms:created>
  <dcterms:modified xsi:type="dcterms:W3CDTF">2020-12-17T11:47:05Z</dcterms:modified>
</cp:coreProperties>
</file>