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1" r:id="rId4"/>
    <p:sldId id="273" r:id="rId5"/>
    <p:sldId id="274" r:id="rId6"/>
    <p:sldId id="275" r:id="rId7"/>
    <p:sldId id="285" r:id="rId8"/>
    <p:sldId id="276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CC"/>
    <a:srgbClr val="A50021"/>
    <a:srgbClr val="9900CC"/>
    <a:srgbClr val="00FF00"/>
    <a:srgbClr val="990000"/>
    <a:srgbClr val="996633"/>
    <a:srgbClr val="FF9900"/>
    <a:srgbClr val="996600"/>
    <a:srgbClr val="2AC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4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0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0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9E3F-5CF2-4256-A9ED-BD3F1C2952F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6342-A819-4729-B240-EDE617A1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1.liveinternet.ru/images/attach/c/0/121/506/121506929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" y="25219"/>
            <a:ext cx="912276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92696"/>
            <a:ext cx="54649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МКУК «Детская библиотека» </a:t>
            </a:r>
          </a:p>
          <a:p>
            <a:pPr algn="ctr"/>
            <a:r>
              <a:rPr lang="ru-RU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Старощербиновского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Щербиновского района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В гостях</a:t>
            </a:r>
          </a:p>
          <a:p>
            <a:pPr algn="ctr"/>
            <a:r>
              <a:rPr lang="ru-RU" sz="4400" b="1" dirty="0" smtClean="0">
                <a:solidFill>
                  <a:srgbClr val="3366FF"/>
                </a:solidFill>
                <a:latin typeface="Monotype Corsiva" pitchFamily="66" charset="0"/>
              </a:rPr>
              <a:t> у Бабушки -Загадушки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Фольклорный каламбур</a:t>
            </a:r>
          </a:p>
          <a:p>
            <a:pPr algn="ctr"/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1" y="2495"/>
            <a:ext cx="9245035" cy="70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05134"/>
            <a:ext cx="7632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66FF"/>
                </a:solidFill>
                <a:latin typeface="Arial Black" pitchFamily="34" charset="0"/>
              </a:rPr>
              <a:t> Бабушка – Загадушка</a:t>
            </a:r>
          </a:p>
          <a:p>
            <a:endParaRPr lang="ru-RU" sz="4400" b="1" dirty="0"/>
          </a:p>
        </p:txBody>
      </p:sp>
      <p:pic>
        <p:nvPicPr>
          <p:cNvPr id="4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68" y="1671223"/>
            <a:ext cx="2962665" cy="2983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 rot="20983502">
            <a:off x="588784" y="2277301"/>
            <a:ext cx="4164329" cy="3348589"/>
          </a:xfrm>
          <a:prstGeom prst="wedgeEllipseCallout">
            <a:avLst>
              <a:gd name="adj1" fmla="val 89520"/>
              <a:gd name="adj2" fmla="val -262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Ну и молодцы же вы, ребятки.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Быстро отгадали все загадки!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2"/>
            <a:ext cx="9245035" cy="68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Слышали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мы, что в старинной избушке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Живет-поживает чудесная старушка,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И тот, кто в избушку ее забредет,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 В страну загадок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тотчас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попадет.</a:t>
            </a:r>
          </a:p>
        </p:txBody>
      </p:sp>
      <p:pic>
        <p:nvPicPr>
          <p:cNvPr id="8" name="Picture 2" descr="https://ds04.infourok.ru/uploads/ex/02ab/0019cc3a-89afe9a2/hello_html_2ad36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75616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74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" y="4852"/>
            <a:ext cx="9245035" cy="68531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77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Бабушка - Загадушка предлагает отгадать кто живет у нее во дворе.</a:t>
            </a:r>
          </a:p>
          <a:p>
            <a:pPr algn="ctr"/>
            <a:endParaRPr lang="ru-RU" sz="2400" b="1" dirty="0" smtClean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2300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5399" y="220222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Отворилась тихо дверь,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вошел усатый зверь.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Сел у печки, жмурясь сладко,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И умылся серой лапкой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31516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Борода да рожки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Бегут по дорожке.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195778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66FF"/>
                </a:solidFill>
              </a:rPr>
              <a:t>Голодная – мычит,</a:t>
            </a:r>
            <a:br>
              <a:rPr lang="ru-RU" sz="2000" b="1" dirty="0">
                <a:solidFill>
                  <a:srgbClr val="3366FF"/>
                </a:solidFill>
              </a:rPr>
            </a:br>
            <a:r>
              <a:rPr lang="ru-RU" sz="2000" b="1" dirty="0">
                <a:solidFill>
                  <a:srgbClr val="3366FF"/>
                </a:solidFill>
              </a:rPr>
              <a:t>Сытая – жует,</a:t>
            </a:r>
            <a:br>
              <a:rPr lang="ru-RU" sz="2000" b="1" dirty="0">
                <a:solidFill>
                  <a:srgbClr val="3366FF"/>
                </a:solidFill>
              </a:rPr>
            </a:br>
            <a:r>
              <a:rPr lang="ru-RU" sz="2000" b="1" dirty="0">
                <a:solidFill>
                  <a:srgbClr val="3366FF"/>
                </a:solidFill>
              </a:rPr>
              <a:t>Всем ребятам молоко дает.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07678" y="5180481"/>
            <a:ext cx="3510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</a:rPr>
              <a:t>Заворчал живой замок,</a:t>
            </a:r>
            <a:br>
              <a:rPr lang="ru-RU" sz="2000" b="1" dirty="0">
                <a:solidFill>
                  <a:srgbClr val="FF33CC"/>
                </a:solidFill>
              </a:rPr>
            </a:br>
            <a:r>
              <a:rPr lang="ru-RU" sz="2000" b="1" dirty="0">
                <a:solidFill>
                  <a:srgbClr val="FF33CC"/>
                </a:solidFill>
              </a:rPr>
              <a:t>Лег у двери поперек.</a:t>
            </a:r>
            <a:br>
              <a:rPr lang="ru-RU" sz="2000" b="1" dirty="0">
                <a:solidFill>
                  <a:srgbClr val="FF33CC"/>
                </a:solidFill>
              </a:rPr>
            </a:br>
            <a:r>
              <a:rPr lang="ru-RU" sz="2000" b="1" dirty="0">
                <a:solidFill>
                  <a:srgbClr val="FF33CC"/>
                </a:solidFill>
              </a:rPr>
              <a:t>Лучше ты его не зли,</a:t>
            </a:r>
            <a:br>
              <a:rPr lang="ru-RU" sz="2000" b="1" dirty="0">
                <a:solidFill>
                  <a:srgbClr val="FF33CC"/>
                </a:solidFill>
              </a:rPr>
            </a:br>
            <a:r>
              <a:rPr lang="ru-RU" sz="2000" b="1" dirty="0">
                <a:solidFill>
                  <a:srgbClr val="FF33CC"/>
                </a:solidFill>
              </a:rPr>
              <a:t>В  дом без спроса  не ходи!</a:t>
            </a:r>
          </a:p>
        </p:txBody>
      </p:sp>
      <p:sp>
        <p:nvSpPr>
          <p:cNvPr id="16" name="Овальная выноска 15"/>
          <p:cNvSpPr/>
          <p:nvPr/>
        </p:nvSpPr>
        <p:spPr>
          <a:xfrm rot="20893713">
            <a:off x="444629" y="895476"/>
            <a:ext cx="4025883" cy="776935"/>
          </a:xfrm>
          <a:prstGeom prst="wedgeEllipseCallout">
            <a:avLst>
              <a:gd name="adj1" fmla="val 30061"/>
              <a:gd name="adj2" fmla="val 40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Кто в дворике живёт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4028" y="979549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33CC"/>
                </a:solidFill>
              </a:rPr>
              <a:t>Нахохлившись, сидит на яйцах,</a:t>
            </a:r>
          </a:p>
          <a:p>
            <a:r>
              <a:rPr lang="ru-RU" b="1" dirty="0">
                <a:solidFill>
                  <a:srgbClr val="FF33CC"/>
                </a:solidFill>
              </a:rPr>
              <a:t>На лапках, лишь четыре </a:t>
            </a:r>
            <a:r>
              <a:rPr lang="ru-RU" b="1" dirty="0" smtClean="0">
                <a:solidFill>
                  <a:srgbClr val="FF33CC"/>
                </a:solidFill>
              </a:rPr>
              <a:t>пальца.</a:t>
            </a:r>
            <a:endParaRPr lang="ru-RU" b="1" dirty="0">
              <a:solidFill>
                <a:srgbClr val="FF33CC"/>
              </a:solidFill>
            </a:endParaRPr>
          </a:p>
          <a:p>
            <a:r>
              <a:rPr lang="ru-RU" b="1" dirty="0">
                <a:solidFill>
                  <a:srgbClr val="FF33CC"/>
                </a:solidFill>
              </a:rPr>
              <a:t>Кудахчет и </a:t>
            </a:r>
            <a:r>
              <a:rPr lang="ru-RU" b="1" dirty="0" smtClean="0">
                <a:solidFill>
                  <a:srgbClr val="FF33CC"/>
                </a:solidFill>
              </a:rPr>
              <a:t>волнуется,</a:t>
            </a:r>
            <a:endParaRPr lang="ru-RU" b="1" dirty="0">
              <a:solidFill>
                <a:srgbClr val="FF33CC"/>
              </a:solidFill>
            </a:endParaRPr>
          </a:p>
          <a:p>
            <a:r>
              <a:rPr lang="ru-RU" b="1" dirty="0">
                <a:solidFill>
                  <a:srgbClr val="FF33CC"/>
                </a:solidFill>
              </a:rPr>
              <a:t>Летать не может…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19" y="3822717"/>
            <a:ext cx="2395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66FF"/>
                </a:solidFill>
              </a:rPr>
              <a:t>Спереди – пятачок,</a:t>
            </a:r>
            <a:br>
              <a:rPr lang="ru-RU" b="1" dirty="0">
                <a:solidFill>
                  <a:srgbClr val="3366FF"/>
                </a:solidFill>
              </a:rPr>
            </a:br>
            <a:r>
              <a:rPr lang="ru-RU" b="1" dirty="0">
                <a:solidFill>
                  <a:srgbClr val="3366FF"/>
                </a:solidFill>
              </a:rPr>
              <a:t>Сзади – крючок,</a:t>
            </a:r>
            <a:br>
              <a:rPr lang="ru-RU" b="1" dirty="0">
                <a:solidFill>
                  <a:srgbClr val="3366FF"/>
                </a:solidFill>
              </a:rPr>
            </a:br>
            <a:r>
              <a:rPr lang="ru-RU" b="1" dirty="0">
                <a:solidFill>
                  <a:srgbClr val="3366FF"/>
                </a:solidFill>
              </a:rPr>
              <a:t>Посреди спинка,</a:t>
            </a:r>
            <a:br>
              <a:rPr lang="ru-RU" b="1" dirty="0">
                <a:solidFill>
                  <a:srgbClr val="3366FF"/>
                </a:solidFill>
              </a:rPr>
            </a:br>
            <a:r>
              <a:rPr lang="ru-RU" b="1" dirty="0">
                <a:solidFill>
                  <a:srgbClr val="3366FF"/>
                </a:solidFill>
              </a:rPr>
              <a:t>А на ней щетинка.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5970" y="3525661"/>
            <a:ext cx="2448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Утка вывела утят.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пруд нырнуть они хотят,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большие утки,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Это вам не шутки!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" name="Picture 2" descr="https://ds05.infourok.ru/uploads/ex/11a7/000c0c0e-0e8ef50d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6332"/>
            <a:ext cx="3564674" cy="2005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995936" y="1579713"/>
            <a:ext cx="720080" cy="6225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923928" y="2924944"/>
            <a:ext cx="58350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159732" y="4149080"/>
            <a:ext cx="0" cy="273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3275856" y="4149080"/>
            <a:ext cx="432048" cy="273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843808" y="4264325"/>
            <a:ext cx="144016" cy="14392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1"/>
          </p:cNvCxnSpPr>
          <p:nvPr/>
        </p:nvCxnSpPr>
        <p:spPr>
          <a:xfrm flipH="1" flipV="1">
            <a:off x="3131840" y="4315160"/>
            <a:ext cx="1175838" cy="15270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948629" y="3499118"/>
            <a:ext cx="2592042" cy="297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2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920"/>
            <a:ext cx="9245035" cy="68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32657"/>
            <a:ext cx="7272808" cy="461665"/>
          </a:xfrm>
          <a:prstGeom prst="rect">
            <a:avLst/>
          </a:prstGeom>
        </p:spPr>
        <p:txBody>
          <a:bodyPr wrap="square">
            <a:prstTxWarp prst="textFadeRight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3366FF"/>
                </a:solidFill>
                <a:latin typeface="Arial Black" pitchFamily="34" charset="0"/>
                <a:cs typeface="Times New Roman" pitchFamily="18" charset="0"/>
              </a:rPr>
              <a:t>Хочешь есть калачи,</a:t>
            </a:r>
            <a:r>
              <a:rPr lang="ru-RU" sz="2400" b="1" dirty="0">
                <a:solidFill>
                  <a:srgbClr val="3366FF"/>
                </a:solidFill>
                <a:latin typeface="Arial Black" pitchFamily="34" charset="0"/>
                <a:cs typeface="Times New Roman" pitchFamily="18" charset="0"/>
              </a:rPr>
              <a:t> н</a:t>
            </a:r>
            <a:r>
              <a:rPr lang="ru-RU" sz="2400" b="1" dirty="0" smtClean="0">
                <a:solidFill>
                  <a:srgbClr val="3366FF"/>
                </a:solidFill>
                <a:latin typeface="Arial Black" pitchFamily="34" charset="0"/>
                <a:cs typeface="Times New Roman" pitchFamily="18" charset="0"/>
              </a:rPr>
              <a:t>е сиди на печи.</a:t>
            </a:r>
            <a:endParaRPr lang="ru-RU" sz="2400" b="1" dirty="0">
              <a:solidFill>
                <a:srgbClr val="3366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828836"/>
            <a:ext cx="271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2530" name="Picture 2" descr="https://zavod-alyoshina.ru/wp-content/uploads/2016/07/0030_bar_chai_m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0" y="3198168"/>
            <a:ext cx="2431844" cy="2431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3389484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366FF"/>
                </a:solidFill>
              </a:rPr>
              <a:t>Маленькое, сдобное</a:t>
            </a:r>
            <a:endParaRPr lang="ru-RU" sz="16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3366FF"/>
                </a:solidFill>
              </a:rPr>
              <a:t>Колесо съедобное</a:t>
            </a:r>
            <a:endParaRPr lang="ru-RU" sz="16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3366FF"/>
                </a:solidFill>
              </a:rPr>
              <a:t>Я одна тебя не съем,</a:t>
            </a:r>
            <a:endParaRPr lang="ru-RU" sz="1600" b="1" dirty="0" smtClean="0">
              <a:solidFill>
                <a:srgbClr val="3366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3366FF"/>
                </a:solidFill>
              </a:rPr>
              <a:t>Разделю ребятам всем.</a:t>
            </a:r>
            <a:endParaRPr lang="ru-RU" sz="1600" b="1" dirty="0">
              <a:solidFill>
                <a:srgbClr val="3366FF"/>
              </a:solidFill>
            </a:endParaRPr>
          </a:p>
        </p:txBody>
      </p:sp>
      <p:pic>
        <p:nvPicPr>
          <p:cNvPr id="22532" name="Picture 4" descr="http://www.silverstaruk.org/wp-content/uploads/2014/02/Sugar-Cub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44" y="1575009"/>
            <a:ext cx="2619992" cy="2051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9912" y="2062127"/>
            <a:ext cx="1656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3366FF"/>
                </a:solidFill>
              </a:rPr>
              <a:t>Бел, как снег,</a:t>
            </a:r>
            <a:endParaRPr lang="ru-RU" sz="1600" b="1" dirty="0" smtClean="0">
              <a:solidFill>
                <a:srgbClr val="3366FF"/>
              </a:solidFill>
            </a:endParaRPr>
          </a:p>
          <a:p>
            <a:r>
              <a:rPr lang="ru-RU" sz="1600" b="1" i="1" dirty="0" smtClean="0">
                <a:solidFill>
                  <a:srgbClr val="3366FF"/>
                </a:solidFill>
              </a:rPr>
              <a:t>В чести у всех.</a:t>
            </a:r>
            <a:endParaRPr lang="ru-RU" sz="1600" b="1" dirty="0" smtClean="0">
              <a:solidFill>
                <a:srgbClr val="3366FF"/>
              </a:solidFill>
            </a:endParaRPr>
          </a:p>
          <a:p>
            <a:r>
              <a:rPr lang="ru-RU" sz="1600" b="1" i="1" dirty="0" smtClean="0">
                <a:solidFill>
                  <a:srgbClr val="3366FF"/>
                </a:solidFill>
              </a:rPr>
              <a:t>В рот попал -</a:t>
            </a:r>
            <a:endParaRPr lang="ru-RU" sz="1600" b="1" dirty="0" smtClean="0">
              <a:solidFill>
                <a:srgbClr val="3366FF"/>
              </a:solidFill>
            </a:endParaRPr>
          </a:p>
          <a:p>
            <a:r>
              <a:rPr lang="ru-RU" sz="1600" b="1" i="1" dirty="0" smtClean="0">
                <a:solidFill>
                  <a:srgbClr val="3366FF"/>
                </a:solidFill>
              </a:rPr>
              <a:t>Там и пропал.</a:t>
            </a:r>
            <a:endParaRPr lang="ru-RU" sz="1600" b="1" dirty="0">
              <a:solidFill>
                <a:srgbClr val="3366FF"/>
              </a:solidFill>
            </a:endParaRPr>
          </a:p>
        </p:txBody>
      </p:sp>
      <p:pic>
        <p:nvPicPr>
          <p:cNvPr id="22534" name="Picture 6" descr="https://otvet.imgsmail.ru/download/u_295f2109a3130bd2f852f9d20c725d45_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5" y="4075734"/>
            <a:ext cx="2347181" cy="2347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01674" y="4581128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3366FF"/>
                </a:solidFill>
              </a:rPr>
              <a:t>Что на сковородку наливают,</a:t>
            </a:r>
            <a:endParaRPr lang="ru-RU" b="1" dirty="0" smtClean="0">
              <a:solidFill>
                <a:srgbClr val="3366FF"/>
              </a:solidFill>
            </a:endParaRPr>
          </a:p>
          <a:p>
            <a:pPr algn="ctr"/>
            <a:r>
              <a:rPr lang="ru-RU" b="1" i="1" dirty="0" smtClean="0">
                <a:solidFill>
                  <a:srgbClr val="3366FF"/>
                </a:solidFill>
              </a:rPr>
              <a:t>Да в четверо сгибают?</a:t>
            </a: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9054" y="2661264"/>
            <a:ext cx="2759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2536" name="Picture 8" descr="https://image.freepik.com/free-vector/russian-samovar_105738-2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13" y="3626463"/>
            <a:ext cx="3156087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79912" y="4088398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r>
              <a:rPr lang="ru-RU" b="1" i="1" dirty="0" smtClean="0">
                <a:solidFill>
                  <a:srgbClr val="3366FF"/>
                </a:solidFill>
              </a:rPr>
              <a:t>Сверху пар, снизу пар </a:t>
            </a:r>
            <a:r>
              <a:rPr lang="ru-RU" b="1" dirty="0" smtClean="0">
                <a:solidFill>
                  <a:srgbClr val="3366FF"/>
                </a:solidFill>
              </a:rPr>
              <a:t>-</a:t>
            </a:r>
          </a:p>
          <a:p>
            <a:r>
              <a:rPr lang="ru-RU" b="1" i="1" dirty="0" smtClean="0">
                <a:solidFill>
                  <a:srgbClr val="3366FF"/>
                </a:solidFill>
              </a:rPr>
              <a:t>Шипит наш русский…...</a:t>
            </a:r>
            <a:endParaRPr lang="ru-RU" b="1" dirty="0">
              <a:solidFill>
                <a:srgbClr val="3366FF"/>
              </a:solidFill>
            </a:endParaRPr>
          </a:p>
        </p:txBody>
      </p:sp>
      <p:pic>
        <p:nvPicPr>
          <p:cNvPr id="15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07" y="809985"/>
            <a:ext cx="2520280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ьная выноска 19"/>
          <p:cNvSpPr/>
          <p:nvPr/>
        </p:nvSpPr>
        <p:spPr>
          <a:xfrm rot="20166977">
            <a:off x="77582" y="1285884"/>
            <a:ext cx="4025883" cy="776935"/>
          </a:xfrm>
          <a:prstGeom prst="wedgeEllipseCallout">
            <a:avLst>
              <a:gd name="adj1" fmla="val 99905"/>
              <a:gd name="adj2" fmla="val 1664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Сладкие загадки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6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18" y="809985"/>
            <a:ext cx="2520280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1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14" y="-117234"/>
            <a:ext cx="919474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53" y="807374"/>
            <a:ext cx="2520280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7344816" cy="648072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3366FF"/>
                </a:solidFill>
                <a:latin typeface="Arial Black" pitchFamily="34" charset="0"/>
              </a:rPr>
              <a:t>Помоги бабушке Загадушке собрать урожай</a:t>
            </a:r>
            <a:endParaRPr lang="ru-RU" dirty="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20129139">
            <a:off x="147871" y="1272326"/>
            <a:ext cx="4000553" cy="1001729"/>
          </a:xfrm>
          <a:prstGeom prst="wedgeEllipseCallout">
            <a:avLst>
              <a:gd name="adj1" fmla="val 100633"/>
              <a:gd name="adj2" fmla="val 1515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Загадки с грядки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44992" y="2303752"/>
            <a:ext cx="4419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Наши поросятки выросли на грядке,</a:t>
            </a:r>
          </a:p>
          <a:p>
            <a:r>
              <a:rPr lang="ru-RU" b="1" dirty="0">
                <a:solidFill>
                  <a:srgbClr val="00B050"/>
                </a:solidFill>
              </a:rPr>
              <a:t>К солнышку бочком, хвостики крючком.</a:t>
            </a:r>
          </a:p>
          <a:p>
            <a:r>
              <a:rPr lang="ru-RU" b="1" dirty="0">
                <a:solidFill>
                  <a:srgbClr val="00B050"/>
                </a:solidFill>
              </a:rPr>
              <a:t>Эти поросятки играют с нами в прятки.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55976" y="3227082"/>
            <a:ext cx="0" cy="9219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0152" y="3227082"/>
            <a:ext cx="300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00"/>
                </a:solidFill>
              </a:rPr>
              <a:t>Не умеет он смеяться,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И не любит раздеваться.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Кто с него кафтан снимает,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Слёзы часто проливает.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3105835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9900"/>
                </a:solidFill>
              </a:rPr>
              <a:t>На </a:t>
            </a:r>
            <a:r>
              <a:rPr lang="ru-RU" b="1" dirty="0">
                <a:solidFill>
                  <a:srgbClr val="FF9900"/>
                </a:solidFill>
              </a:rPr>
              <a:t>ощупь – очень гладкая,</a:t>
            </a:r>
          </a:p>
          <a:p>
            <a:r>
              <a:rPr lang="ru-RU" b="1" dirty="0">
                <a:solidFill>
                  <a:srgbClr val="FF9900"/>
                </a:solidFill>
              </a:rPr>
              <a:t>На вкус – как сахар, </a:t>
            </a:r>
            <a:r>
              <a:rPr lang="ru-RU" b="1" dirty="0" smtClean="0">
                <a:solidFill>
                  <a:srgbClr val="FF9900"/>
                </a:solidFill>
              </a:rPr>
              <a:t>сладкая.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555" y="4221087"/>
            <a:ext cx="242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FF00"/>
                </a:solidFill>
              </a:rPr>
              <a:t>Сидела на пенёчке,</a:t>
            </a:r>
          </a:p>
          <a:p>
            <a:r>
              <a:rPr lang="ru-RU" b="1" dirty="0">
                <a:solidFill>
                  <a:srgbClr val="00FF00"/>
                </a:solidFill>
              </a:rPr>
              <a:t>А заснула в бочке.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73319" y="4797152"/>
            <a:ext cx="24591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50021"/>
                </a:solidFill>
              </a:rPr>
              <a:t>Неказиста, шишковата,</a:t>
            </a:r>
          </a:p>
          <a:p>
            <a:pPr algn="ctr"/>
            <a:r>
              <a:rPr lang="ru-RU" b="1" dirty="0">
                <a:solidFill>
                  <a:srgbClr val="A50021"/>
                </a:solidFill>
              </a:rPr>
              <a:t>А придёт на </a:t>
            </a:r>
            <a:r>
              <a:rPr lang="ru-RU" b="1" dirty="0">
                <a:solidFill>
                  <a:srgbClr val="990000"/>
                </a:solidFill>
              </a:rPr>
              <a:t>стол</a:t>
            </a:r>
            <a:r>
              <a:rPr lang="ru-RU" b="1" dirty="0">
                <a:solidFill>
                  <a:srgbClr val="A50021"/>
                </a:solidFill>
              </a:rPr>
              <a:t> она,</a:t>
            </a:r>
          </a:p>
          <a:p>
            <a:pPr algn="ctr"/>
            <a:r>
              <a:rPr lang="ru-RU" b="1" dirty="0">
                <a:solidFill>
                  <a:srgbClr val="A50021"/>
                </a:solidFill>
              </a:rPr>
              <a:t>Скажут весело ребята:</a:t>
            </a:r>
          </a:p>
          <a:p>
            <a:pPr algn="ctr"/>
            <a:r>
              <a:rPr lang="ru-RU" b="1" dirty="0">
                <a:solidFill>
                  <a:srgbClr val="A50021"/>
                </a:solidFill>
              </a:rPr>
              <a:t>«Ну рассыпчата, вкусна!»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157192"/>
            <a:ext cx="249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Вверху зелено, внизу красно,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 землю вросло.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5436096" y="3827246"/>
            <a:ext cx="473895" cy="2019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627784" y="4544252"/>
            <a:ext cx="408015" cy="25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073320" y="5157192"/>
            <a:ext cx="5869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267744" y="5445224"/>
            <a:ext cx="864096" cy="2290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s://ds05.infourok.ru/uploads/ex/02ba/00019ce1-a6c58d4a/hello_html_m71d88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40" y="4029165"/>
            <a:ext cx="2869251" cy="227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 стрелкой 48"/>
          <p:cNvCxnSpPr/>
          <p:nvPr/>
        </p:nvCxnSpPr>
        <p:spPr>
          <a:xfrm>
            <a:off x="2915816" y="4029165"/>
            <a:ext cx="360040" cy="335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9" y="-154702"/>
            <a:ext cx="9152802" cy="69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04664"/>
            <a:ext cx="6912768" cy="792088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3366FF"/>
                </a:solidFill>
              </a:rPr>
              <a:t>Сказки с бабушкой читаем и загадки сочиняем</a:t>
            </a:r>
            <a:endParaRPr lang="ru-RU" sz="2000" b="1" dirty="0">
              <a:solidFill>
                <a:srgbClr val="3366FF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20662473">
            <a:off x="524466" y="1582446"/>
            <a:ext cx="4025883" cy="776935"/>
          </a:xfrm>
          <a:prstGeom prst="wedgeEllipseCallout">
            <a:avLst>
              <a:gd name="adj1" fmla="val 90773"/>
              <a:gd name="adj2" fmla="val 1047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Сказочные загадки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4621"/>
            <a:ext cx="2520280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887206"/>
            <a:ext cx="309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Он от бабушки ушёл, 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И от дедушки ушёл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Песни пел под синим небом,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Для лисы он стал обедом.</a:t>
            </a:r>
          </a:p>
        </p:txBody>
      </p:sp>
      <p:sp>
        <p:nvSpPr>
          <p:cNvPr id="8" name="TextBox 7"/>
          <p:cNvSpPr txBox="1"/>
          <p:nvPr/>
        </p:nvSpPr>
        <p:spPr>
          <a:xfrm flipV="1">
            <a:off x="691729" y="4146078"/>
            <a:ext cx="157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Колобок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13285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Ровно в полночь убежала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И, споткнувшись, потеряла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На балу у короля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Туфельку из хрусталя.             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4564977" y="3592903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Золушка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962236"/>
            <a:ext cx="2264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Колотил да колотил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По тарелке носом.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Ничего не проглотил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И остался с носом.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7257168" y="5373216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Журавль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323710"/>
            <a:ext cx="2935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Дед и баба вместе жили,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Дочку из снежка слепили,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Но костра горячий жар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Превратил девчушку в пар.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Дед и бабушка в печали.</a:t>
            </a:r>
          </a:p>
          <a:p>
            <a:r>
              <a:rPr lang="ru-RU" b="1" dirty="0" smtClean="0">
                <a:solidFill>
                  <a:srgbClr val="9900CC"/>
                </a:solidFill>
              </a:rPr>
              <a:t>Как дочурку величали?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3419871" y="580413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Снегурочка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20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7989"/>
            <a:ext cx="9352539" cy="68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c.pics.livejournal.com/vmochalova/53555117/81356/81356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7" y="2344158"/>
            <a:ext cx="2960331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ostok-cher.ru/images/upload/%D1%80%D0%B5%D0%B1%D1%83%D1%81%20%D0%BC%D1%83%D0%BA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12737"/>
            <a:ext cx="2952328" cy="1530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p.userapi.com/c604519/v604519134/2c287/R-CAKTSJbf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73" y="1628799"/>
            <a:ext cx="1824202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ds05.infourok.ru/uploads/ex/07be/00006965-d4062356/img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/>
          <a:stretch/>
        </p:blipFill>
        <p:spPr bwMode="auto">
          <a:xfrm>
            <a:off x="1331640" y="4123702"/>
            <a:ext cx="2580065" cy="156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ьная выноска 9"/>
          <p:cNvSpPr/>
          <p:nvPr/>
        </p:nvSpPr>
        <p:spPr>
          <a:xfrm rot="20662473">
            <a:off x="785817" y="788472"/>
            <a:ext cx="4025883" cy="776935"/>
          </a:xfrm>
          <a:prstGeom prst="wedgeEllipseCallout">
            <a:avLst>
              <a:gd name="adj1" fmla="val 90773"/>
              <a:gd name="adj2" fmla="val 1047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Ребусы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76" y="454807"/>
            <a:ext cx="2520280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6079596"/>
            <a:ext cx="423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Ступень, блокнот, мука, шмель, улица</a:t>
            </a: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5134" name="Picture 14" descr="https://im0-tub-ru.yandex.net/i?id=6cbd1513d1c4c50213511d0620f5df54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2744919" cy="157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8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52"/>
            <a:ext cx="9268710" cy="68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20662473">
            <a:off x="785817" y="788472"/>
            <a:ext cx="4025883" cy="776935"/>
          </a:xfrm>
          <a:prstGeom prst="wedgeEllipseCallout">
            <a:avLst>
              <a:gd name="adj1" fmla="val 90773"/>
              <a:gd name="adj2" fmla="val 1047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Небылицы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ds04.infourok.ru/uploads/ex/0c27/0017030e-d82940ee/im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76" y="454807"/>
            <a:ext cx="2520280" cy="2538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5" y="2093232"/>
            <a:ext cx="24482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CC"/>
                </a:solidFill>
              </a:rPr>
              <a:t>Рано утром, вечерком,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Поздно на рассвете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Баба ехала пешком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В ситцевой карете.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А за нею во всю прыть-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Тихими шагами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Волк старался переплыть</a:t>
            </a:r>
          </a:p>
          <a:p>
            <a:r>
              <a:rPr lang="ru-RU" sz="2000" b="1" dirty="0" smtClean="0">
                <a:solidFill>
                  <a:srgbClr val="FF33CC"/>
                </a:solidFill>
              </a:rPr>
              <a:t>Миску с пирогами.</a:t>
            </a:r>
            <a:endParaRPr lang="ru-RU" sz="2000" b="1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9271" y="2564954"/>
            <a:ext cx="2980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66FF"/>
                </a:solidFill>
              </a:rPr>
              <a:t>В небесах медведь летит</a:t>
            </a:r>
          </a:p>
          <a:p>
            <a:r>
              <a:rPr lang="ru-RU" sz="2000" b="1" dirty="0" smtClean="0">
                <a:solidFill>
                  <a:srgbClr val="3366FF"/>
                </a:solidFill>
              </a:rPr>
              <a:t>Он мяукает, мычит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3366FF"/>
                </a:solidFill>
              </a:rPr>
              <a:t>Смотрите – я корова!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3366FF"/>
                </a:solidFill>
              </a:rPr>
              <a:t>Будьте все здоровы!</a:t>
            </a:r>
            <a:endParaRPr lang="ru-RU" sz="2000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365104"/>
            <a:ext cx="2980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</a:rPr>
              <a:t>Пошла Таня в магазин,</a:t>
            </a:r>
          </a:p>
          <a:p>
            <a:r>
              <a:rPr lang="ru-RU" sz="2000" b="1" dirty="0" smtClean="0">
                <a:solidFill>
                  <a:srgbClr val="A50021"/>
                </a:solidFill>
              </a:rPr>
              <a:t>А навстречу ей пингвин:</a:t>
            </a:r>
          </a:p>
          <a:p>
            <a:r>
              <a:rPr lang="ru-RU" sz="2000" b="1" dirty="0" smtClean="0">
                <a:solidFill>
                  <a:srgbClr val="A50021"/>
                </a:solidFill>
              </a:rPr>
              <a:t>«Купи Танечка, моржа</a:t>
            </a:r>
          </a:p>
          <a:p>
            <a:r>
              <a:rPr lang="ru-RU" sz="2000" b="1" dirty="0" smtClean="0">
                <a:solidFill>
                  <a:srgbClr val="A50021"/>
                </a:solidFill>
              </a:rPr>
              <a:t>И бежим смотреть ежа!»</a:t>
            </a:r>
            <a:endParaRPr lang="ru-RU" sz="2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17339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"/>
            <a:ext cx="9245035" cy="70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69127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Отгадывание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загадок развивает находчивость, сообразительность, заставляет человека думать, мыслить, рассуждать.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7848872" cy="70788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4803"/>
              </a:avLst>
            </a:prstTxWarp>
            <a:spAutoFit/>
          </a:bodyPr>
          <a:lstStyle/>
          <a:p>
            <a:r>
              <a:rPr lang="ru-RU" sz="4000" b="1" dirty="0">
                <a:solidFill>
                  <a:srgbClr val="3366FF"/>
                </a:solidFill>
                <a:latin typeface="Arial Black" pitchFamily="34" charset="0"/>
              </a:rPr>
              <a:t>Для чего </a:t>
            </a:r>
            <a:r>
              <a:rPr lang="ru-RU" sz="4000" b="1" dirty="0" smtClean="0">
                <a:solidFill>
                  <a:srgbClr val="3366FF"/>
                </a:solidFill>
                <a:latin typeface="Arial Black" pitchFamily="34" charset="0"/>
              </a:rPr>
              <a:t>нужны загадки?</a:t>
            </a:r>
            <a:endParaRPr lang="ru-RU" sz="4000" dirty="0">
              <a:solidFill>
                <a:srgbClr val="3366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497</Words>
  <Application>Microsoft Office PowerPoint</Application>
  <PresentationFormat>Экран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53</cp:revision>
  <dcterms:created xsi:type="dcterms:W3CDTF">2020-11-11T10:33:26Z</dcterms:created>
  <dcterms:modified xsi:type="dcterms:W3CDTF">2020-11-17T13:10:50Z</dcterms:modified>
</cp:coreProperties>
</file>