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264" r:id="rId2"/>
    <p:sldId id="260" r:id="rId3"/>
    <p:sldId id="265" r:id="rId4"/>
    <p:sldId id="262" r:id="rId5"/>
    <p:sldId id="266" r:id="rId6"/>
    <p:sldId id="267" r:id="rId7"/>
    <p:sldId id="273" r:id="rId8"/>
    <p:sldId id="274" r:id="rId9"/>
    <p:sldId id="275" r:id="rId10"/>
    <p:sldId id="276" r:id="rId11"/>
    <p:sldId id="277" r:id="rId12"/>
    <p:sldId id="280" r:id="rId13"/>
    <p:sldId id="281" r:id="rId14"/>
    <p:sldId id="282" r:id="rId15"/>
    <p:sldId id="285" r:id="rId16"/>
    <p:sldId id="287" r:id="rId17"/>
    <p:sldId id="284" r:id="rId18"/>
    <p:sldId id="288" r:id="rId19"/>
    <p:sldId id="289" r:id="rId20"/>
    <p:sldId id="261" r:id="rId21"/>
    <p:sldId id="291" r:id="rId2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33FF"/>
    <a:srgbClr val="EA36D5"/>
    <a:srgbClr val="9C108B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3" d="100"/>
          <a:sy n="103" d="100"/>
        </p:scale>
        <p:origin x="-20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53B9AD5-0F8D-4B48-827A-85A6FDA48452}" type="datetimeFigureOut">
              <a:rPr lang="ru-RU" smtClean="0"/>
              <a:pPr/>
              <a:t>05.06.2021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A81AFD7-1779-4BB3-AA60-3F2DB518E5A1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81AFD7-1779-4BB3-AA60-3F2DB518E5A1}" type="slidenum">
              <a:rPr lang="ru-RU" smtClean="0"/>
              <a:pPr/>
              <a:t>1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05.06.2021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10000">
    <p:wheel spokes="8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05.06.2021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10000">
    <p:wheel spokes="8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05.06.2021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10000">
    <p:wheel spokes="8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05.06.2021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10000">
    <p:wheel spokes="8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05.06.2021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10000">
    <p:wheel spokes="8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05.06.2021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10000">
    <p:wheel spokes="8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05.06.2021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10000">
    <p:wheel spokes="8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05.06.2021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10000">
    <p:wheel spokes="8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05.06.2021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10000">
    <p:wheel spokes="8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05.06.2021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10000">
    <p:wheel spokes="8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05.06.2021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10000">
    <p:wheel spokes="8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05.06.2021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advClick="0" advTm="10000">
    <p:wheel spokes="8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7.xml"/><Relationship Id="rId1" Type="http://schemas.openxmlformats.org/officeDocument/2006/relationships/audio" Target="file:///C:\Users\1\Desktop\&#1042;&#1083;&#1072;&#1076;&#1080;&#1084;&#1080;&#1088;%20&#1044;&#1072;&#1096;&#1082;&#1077;&#1074;&#1080;&#1095;%20-%20&#1047;&#1072;&#1073;&#1099;&#1090;&#1099;&#1081;%20&#1076;&#1077;&#1085;&#1100;%20&#1088;&#1086;&#1078;&#1076;&#1077;&#1085;&#1080;&#1103;_(WHATAUDIO.RU)%20(1).mp3" TargetMode="Externa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gif"/><Relationship Id="rId5" Type="http://schemas.openxmlformats.org/officeDocument/2006/relationships/image" Target="../media/image10.jpeg"/><Relationship Id="rId4" Type="http://schemas.openxmlformats.org/officeDocument/2006/relationships/image" Target="../media/image2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gif"/><Relationship Id="rId5" Type="http://schemas.openxmlformats.org/officeDocument/2006/relationships/image" Target="../media/image10.jpeg"/><Relationship Id="rId4" Type="http://schemas.openxmlformats.org/officeDocument/2006/relationships/image" Target="../media/image2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gif"/><Relationship Id="rId5" Type="http://schemas.openxmlformats.org/officeDocument/2006/relationships/image" Target="../media/image10.jpeg"/><Relationship Id="rId4" Type="http://schemas.openxmlformats.org/officeDocument/2006/relationships/image" Target="../media/image3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7" Type="http://schemas.openxmlformats.org/officeDocument/2006/relationships/image" Target="../media/image31.gif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gif"/><Relationship Id="rId5" Type="http://schemas.openxmlformats.org/officeDocument/2006/relationships/image" Target="../media/image10.jpeg"/><Relationship Id="rId4" Type="http://schemas.openxmlformats.org/officeDocument/2006/relationships/image" Target="../media/image3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eg"/><Relationship Id="rId5" Type="http://schemas.openxmlformats.org/officeDocument/2006/relationships/image" Target="../media/image31.gif"/><Relationship Id="rId4" Type="http://schemas.openxmlformats.org/officeDocument/2006/relationships/image" Target="../media/image3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jpeg"/><Relationship Id="rId4" Type="http://schemas.openxmlformats.org/officeDocument/2006/relationships/image" Target="../media/image4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gif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eg"/><Relationship Id="rId13" Type="http://schemas.openxmlformats.org/officeDocument/2006/relationships/image" Target="../media/image10.jpeg"/><Relationship Id="rId3" Type="http://schemas.openxmlformats.org/officeDocument/2006/relationships/image" Target="../media/image42.jpeg"/><Relationship Id="rId7" Type="http://schemas.openxmlformats.org/officeDocument/2006/relationships/image" Target="../media/image46.jpeg"/><Relationship Id="rId12" Type="http://schemas.openxmlformats.org/officeDocument/2006/relationships/image" Target="../media/image51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jpeg"/><Relationship Id="rId11" Type="http://schemas.openxmlformats.org/officeDocument/2006/relationships/image" Target="../media/image50.jpeg"/><Relationship Id="rId5" Type="http://schemas.openxmlformats.org/officeDocument/2006/relationships/image" Target="../media/image44.jpeg"/><Relationship Id="rId10" Type="http://schemas.openxmlformats.org/officeDocument/2006/relationships/image" Target="../media/image49.png"/><Relationship Id="rId4" Type="http://schemas.openxmlformats.org/officeDocument/2006/relationships/image" Target="../media/image43.jpeg"/><Relationship Id="rId9" Type="http://schemas.openxmlformats.org/officeDocument/2006/relationships/image" Target="../media/image48.jpeg"/><Relationship Id="rId14" Type="http://schemas.openxmlformats.org/officeDocument/2006/relationships/image" Target="../media/image6.gif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gi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gif"/><Relationship Id="rId5" Type="http://schemas.openxmlformats.org/officeDocument/2006/relationships/image" Target="../media/image10.jpeg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gif"/><Relationship Id="rId5" Type="http://schemas.openxmlformats.org/officeDocument/2006/relationships/image" Target="../media/image10.jpeg"/><Relationship Id="rId4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7" Type="http://schemas.openxmlformats.org/officeDocument/2006/relationships/image" Target="../media/image6.gif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ttps://ds05.infourok.ru/uploads/ex/0adc/000dda03-da90febb/3/img1.jpg"/>
          <p:cNvPicPr>
            <a:picLocks noChangeAspect="1" noChangeArrowheads="1"/>
          </p:cNvPicPr>
          <p:nvPr/>
        </p:nvPicPr>
        <p:blipFill>
          <a:blip r:embed="rId4" cstate="print">
            <a:lum contrast="-20000"/>
          </a:blip>
          <a:srcRect l="6688" t="8001" r="6688" b="6951"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</p:spPr>
      </p:pic>
      <p:pic>
        <p:nvPicPr>
          <p:cNvPr id="2" name="Picture 2" descr="https://forum.materinstvo.ru/uploads/1287235901/post-238590-1287326433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3528" y="260648"/>
            <a:ext cx="8640961" cy="648072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 rot="20817457">
            <a:off x="1062667" y="5239385"/>
            <a:ext cx="4382628" cy="461665"/>
          </a:xfrm>
          <a:prstGeom prst="rect">
            <a:avLst/>
          </a:prstGeom>
          <a:noFill/>
        </p:spPr>
        <p:txBody>
          <a:bodyPr wrap="square" rtlCol="0">
            <a:prstTxWarp prst="textFadeRight">
              <a:avLst/>
            </a:prstTxWarp>
            <a:spAutoFit/>
          </a:bodyPr>
          <a:lstStyle/>
          <a:p>
            <a:r>
              <a:rPr lang="ru-RU" sz="2400" b="1" dirty="0" smtClean="0">
                <a:solidFill>
                  <a:srgbClr val="9C108B"/>
                </a:solidFill>
                <a:latin typeface="Times New Roman" pitchFamily="18" charset="0"/>
                <a:cs typeface="Times New Roman" pitchFamily="18" charset="0"/>
              </a:rPr>
              <a:t>Литературный круиз</a:t>
            </a:r>
            <a:endParaRPr lang="ru-RU" sz="2400" b="1" dirty="0">
              <a:solidFill>
                <a:srgbClr val="9C108B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 rot="21132316">
            <a:off x="448411" y="1585724"/>
            <a:ext cx="3187908" cy="3477875"/>
          </a:xfrm>
          <a:prstGeom prst="rect">
            <a:avLst/>
          </a:prstGeom>
          <a:noFill/>
        </p:spPr>
        <p:txBody>
          <a:bodyPr wrap="square" rtlCol="0">
            <a:prstTxWarp prst="textDeflate">
              <a:avLst>
                <a:gd name="adj" fmla="val 10353"/>
              </a:avLst>
            </a:prstTxWarp>
            <a:spAutoFit/>
          </a:bodyPr>
          <a:lstStyle/>
          <a:p>
            <a:pPr algn="ctr"/>
            <a:r>
              <a:rPr lang="ru-RU" sz="4400" b="1" dirty="0" smtClean="0">
                <a:solidFill>
                  <a:srgbClr val="3333FF"/>
                </a:solidFill>
                <a:latin typeface="Monotype Corsiva" pitchFamily="66" charset="0"/>
              </a:rPr>
              <a:t>«Кот </a:t>
            </a:r>
          </a:p>
          <a:p>
            <a:pPr algn="ctr"/>
            <a:r>
              <a:rPr lang="ru-RU" sz="4400" b="1" dirty="0" smtClean="0">
                <a:solidFill>
                  <a:srgbClr val="3333FF"/>
                </a:solidFill>
                <a:latin typeface="Monotype Corsiva" pitchFamily="66" charset="0"/>
              </a:rPr>
              <a:t>ученый приглашает, </a:t>
            </a:r>
          </a:p>
          <a:p>
            <a:pPr algn="ctr"/>
            <a:r>
              <a:rPr lang="ru-RU" sz="4400" b="1" dirty="0" smtClean="0">
                <a:solidFill>
                  <a:srgbClr val="3333FF"/>
                </a:solidFill>
                <a:latin typeface="Monotype Corsiva" pitchFamily="66" charset="0"/>
              </a:rPr>
              <a:t>тайны сказок открывает»</a:t>
            </a:r>
            <a:endParaRPr lang="ru-RU" sz="4400" b="1" dirty="0">
              <a:solidFill>
                <a:srgbClr val="3333FF"/>
              </a:solidFill>
              <a:latin typeface="Monotype Corsiva" pitchFamily="66" charset="0"/>
            </a:endParaRPr>
          </a:p>
        </p:txBody>
      </p:sp>
      <p:pic>
        <p:nvPicPr>
          <p:cNvPr id="6" name="Владимир Дашкевич - Забытый день рождения_(WHATAUDIO.RU) (1)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6" cstate="print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Click="0" advTm="10000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ds05.infourok.ru/uploads/ex/02f5/000805bc-97473b59/img2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211960" cy="6858000"/>
          </a:xfrm>
          <a:prstGeom prst="rect">
            <a:avLst/>
          </a:prstGeom>
          <a:noFill/>
          <a:ln w="57150">
            <a:solidFill>
              <a:srgbClr val="3333FF"/>
            </a:solidFill>
          </a:ln>
        </p:spPr>
      </p:pic>
      <p:sp>
        <p:nvSpPr>
          <p:cNvPr id="4" name="Выноска-облако 3"/>
          <p:cNvSpPr/>
          <p:nvPr/>
        </p:nvSpPr>
        <p:spPr>
          <a:xfrm>
            <a:off x="179512" y="332656"/>
            <a:ext cx="2304256" cy="1368152"/>
          </a:xfrm>
          <a:prstGeom prst="cloudCallout">
            <a:avLst>
              <a:gd name="adj1" fmla="val -12816"/>
              <a:gd name="adj2" fmla="val 43838"/>
            </a:avLst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Ветер по морю гуляет </a:t>
            </a:r>
          </a:p>
          <a:p>
            <a:pPr algn="ctr"/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и кораблик подгоняет…</a:t>
            </a:r>
            <a:endParaRPr lang="ru-RU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835696" y="4077072"/>
            <a:ext cx="230425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Пушки с пристани палят</a:t>
            </a:r>
          </a:p>
          <a:p>
            <a:pPr algn="ctr"/>
            <a:r>
              <a:rPr lang="ru-RU" sz="2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Кораблю пристать велят… </a:t>
            </a:r>
            <a:endParaRPr lang="ru-RU" sz="20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4818" name="Picture 2" descr="https://avatars.mds.yandex.net/get-pdb/1683100/3fec5a0a-025e-4840-be9a-c5c3d633c9ae/s1200?webp=fals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3968" y="0"/>
            <a:ext cx="4860032" cy="6858001"/>
          </a:xfrm>
          <a:prstGeom prst="rect">
            <a:avLst/>
          </a:prstGeom>
          <a:noFill/>
          <a:ln w="57150">
            <a:solidFill>
              <a:srgbClr val="3333FF"/>
            </a:solidFill>
          </a:ln>
        </p:spPr>
      </p:pic>
      <p:pic>
        <p:nvPicPr>
          <p:cNvPr id="6" name="Picture 12" descr="https://stylishroom.com.ru/photoprint/Ramki/35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751" t="3031" r="2751" b="3387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10000">
    <p:wheel spokes="8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https://ds04.infourok.ru/uploads/ex/01f2/0005f561-71cf6a5f/img3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</p:spPr>
      </p:pic>
      <p:sp>
        <p:nvSpPr>
          <p:cNvPr id="6" name="Овал 5"/>
          <p:cNvSpPr/>
          <p:nvPr/>
        </p:nvSpPr>
        <p:spPr>
          <a:xfrm>
            <a:off x="5292080" y="5661248"/>
            <a:ext cx="3456384" cy="792088"/>
          </a:xfrm>
          <a:prstGeom prst="ellips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9C108B"/>
                </a:solidFill>
                <a:latin typeface="Times New Roman" pitchFamily="18" charset="0"/>
                <a:cs typeface="Times New Roman" pitchFamily="18" charset="0"/>
              </a:rPr>
              <a:t>Невод</a:t>
            </a:r>
            <a:endParaRPr lang="ru-RU" sz="2400" b="1" dirty="0">
              <a:solidFill>
                <a:srgbClr val="9C108B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Овал 7"/>
          <p:cNvSpPr/>
          <p:nvPr/>
        </p:nvSpPr>
        <p:spPr>
          <a:xfrm>
            <a:off x="611560" y="5661248"/>
            <a:ext cx="3456384" cy="864096"/>
          </a:xfrm>
          <a:prstGeom prst="ellips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9C108B"/>
                </a:solidFill>
                <a:latin typeface="Times New Roman" pitchFamily="18" charset="0"/>
                <a:cs typeface="Times New Roman" pitchFamily="18" charset="0"/>
              </a:rPr>
              <a:t> Землянка </a:t>
            </a:r>
            <a:endParaRPr lang="ru-RU" sz="2400" b="1" dirty="0">
              <a:solidFill>
                <a:srgbClr val="9C108B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23528" y="548680"/>
            <a:ext cx="403244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/>
            <a:r>
              <a:rPr lang="ru-RU" sz="2000" b="1" dirty="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Тридцать три года - такие дела -</a:t>
            </a:r>
          </a:p>
          <a:p>
            <a:pPr algn="ctr" fontAlgn="base"/>
            <a:r>
              <a:rPr lang="ru-RU" sz="2000" b="1" dirty="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Старуха у моря все пряжу пряла.</a:t>
            </a:r>
          </a:p>
          <a:p>
            <a:pPr algn="ctr" fontAlgn="base"/>
            <a:r>
              <a:rPr lang="ru-RU" sz="2000" b="1" dirty="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А дед неудачной рыбалкою жил.</a:t>
            </a:r>
          </a:p>
          <a:p>
            <a:pPr algn="ctr" fontAlgn="base"/>
            <a:r>
              <a:rPr lang="ru-RU" sz="2000" b="1" dirty="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Что за жилье у них было, скажи?</a:t>
            </a:r>
          </a:p>
        </p:txBody>
      </p:sp>
      <p:pic>
        <p:nvPicPr>
          <p:cNvPr id="12292" name="Picture 4" descr="https://ds04.infourok.ru/uploads/ex/0ac2/000108a9-c54bbfc4/img7.jpg"/>
          <p:cNvPicPr>
            <a:picLocks noChangeAspect="1" noChangeArrowheads="1"/>
          </p:cNvPicPr>
          <p:nvPr/>
        </p:nvPicPr>
        <p:blipFill>
          <a:blip r:embed="rId3" cstate="print"/>
          <a:srcRect l="19293" t="29516" r="20685" b="11452"/>
          <a:stretch>
            <a:fillRect/>
          </a:stretch>
        </p:blipFill>
        <p:spPr bwMode="auto">
          <a:xfrm>
            <a:off x="323527" y="2060848"/>
            <a:ext cx="3974377" cy="3528392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4932040" y="548680"/>
            <a:ext cx="374441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ru-RU" sz="2000" b="1" dirty="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Много лет старик рыбачил.</a:t>
            </a:r>
          </a:p>
          <a:p>
            <a:pPr fontAlgn="base"/>
            <a:r>
              <a:rPr lang="ru-RU" sz="2000" b="1" dirty="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Часто был он без удачи.</a:t>
            </a:r>
          </a:p>
          <a:p>
            <a:pPr fontAlgn="base"/>
            <a:r>
              <a:rPr lang="ru-RU" sz="2000" b="1" dirty="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Вы ли вспомнить не могли бы,</a:t>
            </a:r>
          </a:p>
          <a:p>
            <a:pPr fontAlgn="base"/>
            <a:r>
              <a:rPr lang="ru-RU" sz="2000" b="1" dirty="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С чем ходил ловить он рыбу?</a:t>
            </a:r>
            <a:endParaRPr lang="ru-RU" sz="2000" b="1" dirty="0">
              <a:solidFill>
                <a:srgbClr val="3333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" name="Picture 6" descr="https://yt3.ggpht.com/a/AATXAJwfKQNILW9ySomMovIok_Sts3Dag_idvIYHKA=s900-c-k-c0xffffffff-no-rj-mo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flipH="1">
            <a:off x="4689564" y="2060848"/>
            <a:ext cx="4176464" cy="3528392"/>
          </a:xfrm>
          <a:prstGeom prst="rect">
            <a:avLst/>
          </a:prstGeom>
          <a:noFill/>
        </p:spPr>
      </p:pic>
      <p:pic>
        <p:nvPicPr>
          <p:cNvPr id="16" name="Picture 12" descr="https://stylishroom.com.ru/photoprint/Ramki/35.jp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751" t="3031" r="2751" b="3387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1" name="Picture 10" descr="https://multator.ru/preview/8mnmachu0pxb"/>
          <p:cNvPicPr>
            <a:picLocks noChangeAspect="1" noChangeArrowheads="1" noCrop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707904" y="5445224"/>
            <a:ext cx="1905000" cy="1168524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10000">
    <p:wheel spokes="8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ds04.infourok.ru/uploads/ex/01f2/0005f561-71cf6a5f/img3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467544" y="476672"/>
            <a:ext cx="374441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Я вопрос тебе припас.</a:t>
            </a:r>
            <a:br>
              <a:rPr lang="ru-RU" sz="2000" b="1" dirty="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Подскажи: что в первый раз</a:t>
            </a:r>
            <a:br>
              <a:rPr lang="ru-RU" sz="2000" b="1" dirty="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Стал у рыбки дед просить,</a:t>
            </a:r>
            <a:br>
              <a:rPr lang="ru-RU" sz="2000" b="1" dirty="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Чтоб старухе угодить?</a:t>
            </a:r>
            <a:endParaRPr lang="ru-RU" sz="2000" b="1" dirty="0">
              <a:solidFill>
                <a:srgbClr val="3333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8" descr="https://i.ytimg.com/vi/NUmPBmVwEog/maxresdefault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1988840"/>
            <a:ext cx="4127104" cy="3528392"/>
          </a:xfrm>
          <a:prstGeom prst="rect">
            <a:avLst/>
          </a:prstGeom>
          <a:noFill/>
        </p:spPr>
      </p:pic>
      <p:sp>
        <p:nvSpPr>
          <p:cNvPr id="5" name="Овал 4"/>
          <p:cNvSpPr/>
          <p:nvPr/>
        </p:nvSpPr>
        <p:spPr>
          <a:xfrm>
            <a:off x="539552" y="5733256"/>
            <a:ext cx="3240360" cy="792088"/>
          </a:xfrm>
          <a:prstGeom prst="ellips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9C108B"/>
                </a:solidFill>
                <a:latin typeface="Times New Roman" pitchFamily="18" charset="0"/>
                <a:cs typeface="Times New Roman" pitchFamily="18" charset="0"/>
              </a:rPr>
              <a:t>Новое корыто</a:t>
            </a:r>
            <a:endParaRPr lang="ru-RU" sz="2400" b="1" dirty="0">
              <a:solidFill>
                <a:srgbClr val="9C108B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004048" y="476672"/>
            <a:ext cx="381642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/>
            <a:r>
              <a:rPr lang="ru-RU" sz="2000" b="1" dirty="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Стало мало ей корыта.</a:t>
            </a:r>
          </a:p>
          <a:p>
            <a:pPr algn="ctr" fontAlgn="base"/>
            <a:r>
              <a:rPr lang="ru-RU" sz="2000" b="1" dirty="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И избы уже ей мало.</a:t>
            </a:r>
          </a:p>
          <a:p>
            <a:pPr algn="ctr" fontAlgn="base"/>
            <a:r>
              <a:rPr lang="ru-RU" sz="2000" b="1" dirty="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Ну-ка, быстро подскажите,</a:t>
            </a:r>
          </a:p>
          <a:p>
            <a:pPr algn="ctr" fontAlgn="base"/>
            <a:r>
              <a:rPr lang="ru-RU" sz="2000" b="1" dirty="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Кем затем старуха стала?</a:t>
            </a:r>
          </a:p>
        </p:txBody>
      </p:sp>
      <p:sp>
        <p:nvSpPr>
          <p:cNvPr id="7" name="Овал 6"/>
          <p:cNvSpPr/>
          <p:nvPr/>
        </p:nvSpPr>
        <p:spPr>
          <a:xfrm>
            <a:off x="4932040" y="5877272"/>
            <a:ext cx="3672408" cy="648072"/>
          </a:xfrm>
          <a:prstGeom prst="ellips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base"/>
            <a:r>
              <a:rPr lang="ru-RU" b="1" dirty="0" smtClean="0"/>
              <a:t> </a:t>
            </a:r>
            <a:r>
              <a:rPr lang="ru-RU" sz="2400" b="1" dirty="0" smtClean="0">
                <a:solidFill>
                  <a:srgbClr val="9C108B"/>
                </a:solidFill>
                <a:latin typeface="Times New Roman" pitchFamily="18" charset="0"/>
                <a:cs typeface="Times New Roman" pitchFamily="18" charset="0"/>
              </a:rPr>
              <a:t>Дворянка</a:t>
            </a:r>
            <a:endParaRPr lang="ru-RU" sz="2400" dirty="0">
              <a:solidFill>
                <a:srgbClr val="9C108B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218" name="Picture 2" descr="https://avatars.mds.yandex.net/get-zen_doc/127510/pub_5cf80752253cb300aec63297_5cf83ef9b854e100b048c15f/scale_120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1988840"/>
            <a:ext cx="4332262" cy="3528392"/>
          </a:xfrm>
          <a:prstGeom prst="rect">
            <a:avLst/>
          </a:prstGeom>
          <a:noFill/>
        </p:spPr>
      </p:pic>
      <p:pic>
        <p:nvPicPr>
          <p:cNvPr id="9" name="Picture 12" descr="https://stylishroom.com.ru/photoprint/Ramki/35.jp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751" t="3031" r="2751" b="3387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0" name="Picture 10" descr="https://multator.ru/preview/8mnmachu0pxb"/>
          <p:cNvPicPr>
            <a:picLocks noChangeAspect="1" noChangeArrowheads="1" noCrop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491880" y="5661248"/>
            <a:ext cx="1905000" cy="9525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10000">
    <p:wheel spokes="8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ds05.infourok.ru/uploads/ex/02f5/000805bc-97473b59/img2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211960" cy="6858000"/>
          </a:xfrm>
          <a:prstGeom prst="rect">
            <a:avLst/>
          </a:prstGeom>
          <a:noFill/>
          <a:ln w="57150">
            <a:solidFill>
              <a:srgbClr val="3333FF"/>
            </a:solidFill>
          </a:ln>
        </p:spPr>
      </p:pic>
      <p:sp>
        <p:nvSpPr>
          <p:cNvPr id="5" name="Выноска-облако 4"/>
          <p:cNvSpPr/>
          <p:nvPr/>
        </p:nvSpPr>
        <p:spPr>
          <a:xfrm>
            <a:off x="0" y="116632"/>
            <a:ext cx="2339752" cy="1728192"/>
          </a:xfrm>
          <a:prstGeom prst="cloudCallout">
            <a:avLst>
              <a:gd name="adj1" fmla="val -10569"/>
              <a:gd name="adj2" fmla="val 40192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Ветер по морю гуляет  и кораблик подгоняет…</a:t>
            </a:r>
            <a:endParaRPr lang="ru-RU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835696" y="4005064"/>
            <a:ext cx="230425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Пушки </a:t>
            </a:r>
          </a:p>
          <a:p>
            <a:pPr algn="ctr"/>
            <a:r>
              <a:rPr lang="ru-RU" sz="2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с пристани палят, Кораблю </a:t>
            </a:r>
          </a:p>
          <a:p>
            <a:pPr algn="ctr"/>
            <a:r>
              <a:rPr lang="ru-RU" sz="2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пристать велят…</a:t>
            </a:r>
            <a:endParaRPr lang="ru-RU" sz="20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194" name="Picture 2" descr="https://cdn3.static1-sima-land.com/items/4614691/0/1600.jpg"/>
          <p:cNvPicPr>
            <a:picLocks noChangeAspect="1" noChangeArrowheads="1"/>
          </p:cNvPicPr>
          <p:nvPr/>
        </p:nvPicPr>
        <p:blipFill>
          <a:blip r:embed="rId3" cstate="print"/>
          <a:srcRect l="16667" t="2479" r="16667" b="1687"/>
          <a:stretch>
            <a:fillRect/>
          </a:stretch>
        </p:blipFill>
        <p:spPr bwMode="auto">
          <a:xfrm>
            <a:off x="4283968" y="0"/>
            <a:ext cx="4860032" cy="6858000"/>
          </a:xfrm>
          <a:prstGeom prst="rect">
            <a:avLst/>
          </a:prstGeom>
          <a:noFill/>
          <a:ln w="57150">
            <a:solidFill>
              <a:srgbClr val="3333FF"/>
            </a:solidFill>
          </a:ln>
        </p:spPr>
      </p:pic>
      <p:pic>
        <p:nvPicPr>
          <p:cNvPr id="8" name="Picture 12" descr="https://stylishroom.com.ru/photoprint/Ramki/35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751" t="3031" r="2751" b="3387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10000">
    <p:wheel spokes="8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s://ds04.infourok.ru/uploads/ex/01f2/0005f561-71cf6a5f/img32.jpg"/>
          <p:cNvPicPr>
            <a:picLocks noChangeAspect="1" noChangeArrowheads="1"/>
          </p:cNvPicPr>
          <p:nvPr/>
        </p:nvPicPr>
        <p:blipFill>
          <a:blip r:embed="rId2" cstate="print">
            <a:lum contrast="20000"/>
          </a:blip>
          <a:srcRect l="12988" b="10101"/>
          <a:stretch>
            <a:fillRect/>
          </a:stretch>
        </p:blipFill>
        <p:spPr bwMode="auto">
          <a:xfrm>
            <a:off x="0" y="-1"/>
            <a:ext cx="9144000" cy="6890681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323528" y="332656"/>
            <a:ext cx="374441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Золотую эту птицу</a:t>
            </a:r>
            <a:br>
              <a:rPr lang="ru-RU" sz="2000" b="1" dirty="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Посадил </a:t>
            </a:r>
            <a:r>
              <a:rPr lang="ru-RU" sz="2000" b="1" dirty="0" err="1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Дадон</a:t>
            </a:r>
            <a:r>
              <a:rPr lang="ru-RU" sz="2000" b="1" dirty="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на спицу.</a:t>
            </a:r>
            <a:br>
              <a:rPr lang="ru-RU" sz="2000" b="1" dirty="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Коль сидит та птица смирно,</a:t>
            </a:r>
            <a:br>
              <a:rPr lang="ru-RU" sz="2000" b="1" dirty="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То вокруг царя все мирно.</a:t>
            </a:r>
            <a:endParaRPr lang="ru-RU" sz="2000" b="1" dirty="0">
              <a:solidFill>
                <a:srgbClr val="3333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427984" y="404664"/>
            <a:ext cx="432048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Звездочет царю </a:t>
            </a:r>
            <a:r>
              <a:rPr lang="ru-RU" sz="2000" b="1" dirty="0" err="1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Дадону</a:t>
            </a:r>
            <a:r>
              <a:rPr lang="ru-RU" sz="2000" b="1" dirty="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b="1" dirty="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Петушка поднес с поклоном…</a:t>
            </a:r>
            <a:br>
              <a:rPr lang="ru-RU" sz="2000" b="1" dirty="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— Отвечай-ка, милый друг,</a:t>
            </a:r>
            <a:br>
              <a:rPr lang="ru-RU" sz="2000" b="1" dirty="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Что потом стерег петух?</a:t>
            </a:r>
            <a:br>
              <a:rPr lang="ru-RU" sz="2000" b="1" dirty="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2000" b="1" dirty="0">
              <a:solidFill>
                <a:srgbClr val="3333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8916" name="Picture 4" descr="https://progorod76.ru/userfiles/afisha/events/215/img15582552674130.jpg"/>
          <p:cNvPicPr>
            <a:picLocks noChangeAspect="1" noChangeArrowheads="1"/>
          </p:cNvPicPr>
          <p:nvPr/>
        </p:nvPicPr>
        <p:blipFill>
          <a:blip r:embed="rId3" cstate="print"/>
          <a:srcRect l="1216" t="3907" r="31906" b="35539"/>
          <a:stretch>
            <a:fillRect/>
          </a:stretch>
        </p:blipFill>
        <p:spPr bwMode="auto">
          <a:xfrm>
            <a:off x="179512" y="1916832"/>
            <a:ext cx="4104456" cy="3888432"/>
          </a:xfrm>
          <a:prstGeom prst="rect">
            <a:avLst/>
          </a:prstGeom>
          <a:noFill/>
        </p:spPr>
      </p:pic>
      <p:pic>
        <p:nvPicPr>
          <p:cNvPr id="38918" name="Picture 6" descr="https://ds04.infourok.ru/uploads/ex/0fa2/00055349-aaa10462/img4.jpg"/>
          <p:cNvPicPr>
            <a:picLocks noChangeAspect="1" noChangeArrowheads="1"/>
          </p:cNvPicPr>
          <p:nvPr/>
        </p:nvPicPr>
        <p:blipFill>
          <a:blip r:embed="rId4" cstate="print"/>
          <a:srcRect l="39763" t="9450" r="3538" b="10751"/>
          <a:stretch>
            <a:fillRect/>
          </a:stretch>
        </p:blipFill>
        <p:spPr bwMode="auto">
          <a:xfrm>
            <a:off x="4499992" y="1916832"/>
            <a:ext cx="4392488" cy="3888432"/>
          </a:xfrm>
          <a:prstGeom prst="rect">
            <a:avLst/>
          </a:prstGeom>
          <a:noFill/>
        </p:spPr>
      </p:pic>
      <p:sp>
        <p:nvSpPr>
          <p:cNvPr id="8" name="Овал 7"/>
          <p:cNvSpPr/>
          <p:nvPr/>
        </p:nvSpPr>
        <p:spPr>
          <a:xfrm>
            <a:off x="5292080" y="5943600"/>
            <a:ext cx="3240360" cy="725760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9C108B"/>
                </a:solidFill>
                <a:latin typeface="Times New Roman" pitchFamily="18" charset="0"/>
                <a:cs typeface="Times New Roman" pitchFamily="18" charset="0"/>
              </a:rPr>
              <a:t>Царство</a:t>
            </a:r>
            <a:endParaRPr lang="ru-RU" sz="2400" b="1" dirty="0">
              <a:solidFill>
                <a:srgbClr val="9C108B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Овал 8"/>
          <p:cNvSpPr/>
          <p:nvPr/>
        </p:nvSpPr>
        <p:spPr>
          <a:xfrm>
            <a:off x="827584" y="5877272"/>
            <a:ext cx="3024336" cy="792088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9C108B"/>
                </a:solidFill>
                <a:latin typeface="Times New Roman" pitchFamily="18" charset="0"/>
                <a:cs typeface="Times New Roman" pitchFamily="18" charset="0"/>
              </a:rPr>
              <a:t>Петушок</a:t>
            </a:r>
            <a:endParaRPr lang="ru-RU" sz="2400" b="1" dirty="0">
              <a:solidFill>
                <a:srgbClr val="9C108B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Picture 12" descr="https://stylishroom.com.ru/photoprint/Ramki/35.jp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751" t="3031" r="2751" b="3387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1" name="Picture 12" descr="https://i.pinimg.com/originals/0c/1d/68/0c1d6843f6a44de17125f19c13aa73de.gif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851920" y="5783254"/>
            <a:ext cx="1152128" cy="1074746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10000">
    <p:wheel spokes="8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ds04.infourok.ru/uploads/ex/01f2/0005f561-71cf6a5f/img32.jpg"/>
          <p:cNvPicPr>
            <a:picLocks noChangeAspect="1" noChangeArrowheads="1"/>
          </p:cNvPicPr>
          <p:nvPr/>
        </p:nvPicPr>
        <p:blipFill>
          <a:blip r:embed="rId2" cstate="print">
            <a:lum contrast="20000"/>
          </a:blip>
          <a:srcRect l="12988" b="10101"/>
          <a:stretch>
            <a:fillRect/>
          </a:stretch>
        </p:blipFill>
        <p:spPr bwMode="auto">
          <a:xfrm>
            <a:off x="0" y="-1"/>
            <a:ext cx="9144000" cy="6890681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323528" y="620688"/>
            <a:ext cx="410445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Что с царем накладно вздорить,</a:t>
            </a:r>
            <a:br>
              <a:rPr lang="ru-RU" sz="2000" b="1" dirty="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Вряд ли кто теперь поспорит.</a:t>
            </a:r>
            <a:br>
              <a:rPr lang="ru-RU" sz="2000" b="1" dirty="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Чем, скажите, царь </a:t>
            </a:r>
            <a:r>
              <a:rPr lang="ru-RU" sz="2000" b="1" dirty="0" err="1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Дадон</a:t>
            </a:r>
            <a:r>
              <a:rPr lang="ru-RU" sz="2000" b="1" dirty="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b="1" dirty="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Мудреца дух вышиб вон?</a:t>
            </a:r>
            <a:endParaRPr lang="ru-RU" sz="2000" b="1" dirty="0">
              <a:solidFill>
                <a:srgbClr val="3333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644008" y="620688"/>
            <a:ext cx="4176464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Долго б правил царь </a:t>
            </a:r>
            <a:r>
              <a:rPr lang="ru-RU" sz="2000" b="1" dirty="0" err="1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Дадон</a:t>
            </a:r>
            <a:r>
              <a:rPr lang="ru-RU" sz="2000" b="1" dirty="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,</a:t>
            </a:r>
            <a:br>
              <a:rPr lang="ru-RU" sz="2000" b="1" dirty="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не терпя от войн урон,</a:t>
            </a:r>
            <a:br>
              <a:rPr lang="ru-RU" sz="2000" b="1" dirty="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В гроб свела царя девица -</a:t>
            </a:r>
            <a:br>
              <a:rPr lang="ru-RU" sz="2000" b="1" dirty="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err="1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Шамаханская</a:t>
            </a:r>
            <a:r>
              <a:rPr lang="ru-RU" sz="2000" b="1" dirty="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   ...   </a:t>
            </a:r>
            <a:br>
              <a:rPr lang="ru-RU" sz="2000" b="1" dirty="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000" b="1" dirty="0">
              <a:solidFill>
                <a:srgbClr val="3333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62" name="Picture 2" descr="https://skazkapushkina.ru/kadr/zp6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2348880"/>
            <a:ext cx="3456384" cy="3345589"/>
          </a:xfrm>
          <a:prstGeom prst="rect">
            <a:avLst/>
          </a:prstGeom>
          <a:noFill/>
        </p:spPr>
      </p:pic>
      <p:sp>
        <p:nvSpPr>
          <p:cNvPr id="8" name="Овал 7"/>
          <p:cNvSpPr/>
          <p:nvPr/>
        </p:nvSpPr>
        <p:spPr>
          <a:xfrm>
            <a:off x="683568" y="5877272"/>
            <a:ext cx="3024336" cy="576064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9C108B"/>
                </a:solidFill>
                <a:latin typeface="Times New Roman" pitchFamily="18" charset="0"/>
                <a:cs typeface="Times New Roman" pitchFamily="18" charset="0"/>
              </a:rPr>
              <a:t>Жезл</a:t>
            </a:r>
            <a:endParaRPr lang="ru-RU" sz="2400" b="1" dirty="0">
              <a:solidFill>
                <a:srgbClr val="9C108B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Овал 8"/>
          <p:cNvSpPr/>
          <p:nvPr/>
        </p:nvSpPr>
        <p:spPr>
          <a:xfrm>
            <a:off x="4860032" y="5805264"/>
            <a:ext cx="3528392" cy="648072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9C108B"/>
                </a:solidFill>
                <a:latin typeface="Times New Roman" pitchFamily="18" charset="0"/>
                <a:cs typeface="Times New Roman" pitchFamily="18" charset="0"/>
              </a:rPr>
              <a:t>Царица</a:t>
            </a:r>
            <a:endParaRPr lang="ru-RU" sz="2400" b="1" dirty="0">
              <a:solidFill>
                <a:srgbClr val="9C108B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1986" name="Picture 2" descr="https://avatars.mds.yandex.net/get-zen_doc/1718701/pub_5d98ddb55d6c4b00adaca6fc_5d98e6b6c49f2900aea3d6e6/scale_1200"/>
          <p:cNvPicPr>
            <a:picLocks noChangeAspect="1" noChangeArrowheads="1"/>
          </p:cNvPicPr>
          <p:nvPr/>
        </p:nvPicPr>
        <p:blipFill>
          <a:blip r:embed="rId4" cstate="print"/>
          <a:srcRect l="20542" r="17832"/>
          <a:stretch>
            <a:fillRect/>
          </a:stretch>
        </p:blipFill>
        <p:spPr bwMode="auto">
          <a:xfrm>
            <a:off x="3851920" y="2348880"/>
            <a:ext cx="2304256" cy="3330117"/>
          </a:xfrm>
          <a:prstGeom prst="rect">
            <a:avLst/>
          </a:prstGeom>
          <a:noFill/>
        </p:spPr>
      </p:pic>
      <p:pic>
        <p:nvPicPr>
          <p:cNvPr id="41988" name="Picture 4" descr="https://ds04.infourok.ru/uploads/ex/0914/001a47d3-6d141923/img42.jpg"/>
          <p:cNvPicPr>
            <a:picLocks noChangeAspect="1" noChangeArrowheads="1"/>
          </p:cNvPicPr>
          <p:nvPr/>
        </p:nvPicPr>
        <p:blipFill>
          <a:blip r:embed="rId5" cstate="print"/>
          <a:srcRect l="26613" r="8064"/>
          <a:stretch>
            <a:fillRect/>
          </a:stretch>
        </p:blipFill>
        <p:spPr bwMode="auto">
          <a:xfrm flipH="1">
            <a:off x="6156176" y="2348880"/>
            <a:ext cx="2736304" cy="3312368"/>
          </a:xfrm>
          <a:prstGeom prst="rect">
            <a:avLst/>
          </a:prstGeom>
          <a:noFill/>
        </p:spPr>
      </p:pic>
      <p:pic>
        <p:nvPicPr>
          <p:cNvPr id="12" name="Picture 12" descr="https://stylishroom.com.ru/photoprint/Ramki/35.jpg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751" t="3031" r="2751" b="3387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1" name="Picture 12" descr="https://i.pinimg.com/originals/0c/1d/68/0c1d6843f6a44de17125f19c13aa73de.gif"/>
          <p:cNvPicPr>
            <a:picLocks noChangeAspect="1" noChangeArrowheads="1" noCrop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707904" y="5589240"/>
            <a:ext cx="1152128" cy="1074746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10000">
    <p:wheel spokes="8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ds05.infourok.ru/uploads/ex/02f5/000805bc-97473b59/img2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211960" cy="6858000"/>
          </a:xfrm>
          <a:prstGeom prst="rect">
            <a:avLst/>
          </a:prstGeom>
          <a:noFill/>
          <a:ln w="57150">
            <a:solidFill>
              <a:srgbClr val="3333FF"/>
            </a:solidFill>
          </a:ln>
        </p:spPr>
      </p:pic>
      <p:sp>
        <p:nvSpPr>
          <p:cNvPr id="5" name="Выноска-облако 4"/>
          <p:cNvSpPr/>
          <p:nvPr/>
        </p:nvSpPr>
        <p:spPr>
          <a:xfrm>
            <a:off x="0" y="116632"/>
            <a:ext cx="2339752" cy="1728192"/>
          </a:xfrm>
          <a:prstGeom prst="cloudCallout">
            <a:avLst>
              <a:gd name="adj1" fmla="val -10569"/>
              <a:gd name="adj2" fmla="val 40192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Ветер по морю гуляет  и кораблик подгоняет…</a:t>
            </a:r>
            <a:endParaRPr lang="ru-RU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835696" y="4005064"/>
            <a:ext cx="230425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Пушки </a:t>
            </a:r>
          </a:p>
          <a:p>
            <a:pPr algn="ctr"/>
            <a:r>
              <a:rPr lang="ru-RU" sz="2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с пристани палят, Кораблю </a:t>
            </a:r>
          </a:p>
          <a:p>
            <a:pPr algn="ctr"/>
            <a:r>
              <a:rPr lang="ru-RU" sz="2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пристать велят…</a:t>
            </a:r>
            <a:endParaRPr lang="ru-RU" sz="20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3010" name="Picture 2" descr="https://static.my-shop.ru/product/3/200/199450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04203" y="0"/>
            <a:ext cx="4839797" cy="6858000"/>
          </a:xfrm>
          <a:prstGeom prst="rect">
            <a:avLst/>
          </a:prstGeom>
          <a:noFill/>
          <a:ln w="57150">
            <a:solidFill>
              <a:srgbClr val="3333FF"/>
            </a:solidFill>
          </a:ln>
        </p:spPr>
      </p:pic>
      <p:pic>
        <p:nvPicPr>
          <p:cNvPr id="9" name="Picture 12" descr="https://stylishroom.com.ru/photoprint/Ramki/35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751" t="3031" r="2751" b="3387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10000">
    <p:wheel spokes="8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ds04.infourok.ru/uploads/ex/01f2/0005f561-71cf6a5f/img32.jpg"/>
          <p:cNvPicPr>
            <a:picLocks noChangeAspect="1" noChangeArrowheads="1"/>
          </p:cNvPicPr>
          <p:nvPr/>
        </p:nvPicPr>
        <p:blipFill>
          <a:blip r:embed="rId2" cstate="print">
            <a:lum contrast="20000"/>
          </a:blip>
          <a:srcRect l="12988" b="10101"/>
          <a:stretch>
            <a:fillRect/>
          </a:stretch>
        </p:blipFill>
        <p:spPr bwMode="auto">
          <a:xfrm>
            <a:off x="0" y="-32681"/>
            <a:ext cx="9144000" cy="6890681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179512" y="188640"/>
            <a:ext cx="381642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У царя жена вторая,</a:t>
            </a:r>
          </a:p>
          <a:p>
            <a:pPr algn="ctr"/>
            <a:r>
              <a:rPr lang="ru-RU" sz="2000" b="1" dirty="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Дни беспутно коротая, </a:t>
            </a:r>
          </a:p>
          <a:p>
            <a:pPr algn="ctr"/>
            <a:r>
              <a:rPr lang="ru-RU" sz="2000" b="1" dirty="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Говорила </a:t>
            </a:r>
            <a:r>
              <a:rPr lang="ru-RU" sz="2000" b="1" dirty="0" err="1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по-секрету</a:t>
            </a:r>
            <a:r>
              <a:rPr lang="ru-RU" sz="2000" b="1" dirty="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ru-RU" sz="2000" b="1" dirty="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С этим маленьким предметом.</a:t>
            </a:r>
          </a:p>
        </p:txBody>
      </p:sp>
      <p:pic>
        <p:nvPicPr>
          <p:cNvPr id="11266" name="Picture 2" descr="https://ds04.infourok.ru/uploads/ex/0ac2/000108a9-c54bbfc4/img19.jpg"/>
          <p:cNvPicPr>
            <a:picLocks noChangeAspect="1" noChangeArrowheads="1"/>
          </p:cNvPicPr>
          <p:nvPr/>
        </p:nvPicPr>
        <p:blipFill>
          <a:blip r:embed="rId3" cstate="print"/>
          <a:srcRect l="13509" t="10000" r="11444" b="14000"/>
          <a:stretch>
            <a:fillRect/>
          </a:stretch>
        </p:blipFill>
        <p:spPr bwMode="auto">
          <a:xfrm>
            <a:off x="251520" y="1916832"/>
            <a:ext cx="4032448" cy="3672408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4788024" y="332656"/>
            <a:ext cx="396044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2000" b="1" dirty="0">
              <a:solidFill>
                <a:srgbClr val="3333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 descr="https://fs00.infourok.ru/images/doc/136/158620/img23.jpg"/>
          <p:cNvPicPr>
            <a:picLocks noChangeAspect="1" noChangeArrowheads="1"/>
          </p:cNvPicPr>
          <p:nvPr/>
        </p:nvPicPr>
        <p:blipFill>
          <a:blip r:embed="rId4" cstate="print"/>
          <a:srcRect l="14962" t="13650" r="11801" b="12851"/>
          <a:stretch>
            <a:fillRect/>
          </a:stretch>
        </p:blipFill>
        <p:spPr bwMode="auto">
          <a:xfrm>
            <a:off x="4476332" y="1988839"/>
            <a:ext cx="4344140" cy="3600401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4788024" y="188640"/>
            <a:ext cx="396044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Возле терема лесного,</a:t>
            </a:r>
            <a:br>
              <a:rPr lang="ru-RU" sz="2000" b="1" dirty="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Не пуская к дому злого,</a:t>
            </a:r>
            <a:br>
              <a:rPr lang="ru-RU" sz="2000" b="1" dirty="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Он усердно службу нес.</a:t>
            </a:r>
            <a:br>
              <a:rPr lang="ru-RU" sz="2000" b="1" dirty="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Как же звался этот пес?</a:t>
            </a:r>
            <a:br>
              <a:rPr lang="ru-RU" sz="2000" b="1" dirty="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000" b="1" dirty="0">
              <a:solidFill>
                <a:srgbClr val="3333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Овал 8"/>
          <p:cNvSpPr/>
          <p:nvPr/>
        </p:nvSpPr>
        <p:spPr>
          <a:xfrm>
            <a:off x="683568" y="5877272"/>
            <a:ext cx="2736304" cy="720080"/>
          </a:xfrm>
          <a:prstGeom prst="ellipse">
            <a:avLst/>
          </a:prstGeom>
          <a:ln>
            <a:solidFill>
              <a:srgbClr val="EA36D5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9C108B"/>
                </a:solidFill>
                <a:latin typeface="Times New Roman" pitchFamily="18" charset="0"/>
                <a:cs typeface="Times New Roman" pitchFamily="18" charset="0"/>
              </a:rPr>
              <a:t>Зеркальце</a:t>
            </a:r>
            <a:endParaRPr lang="ru-RU" sz="2400" b="1" dirty="0">
              <a:solidFill>
                <a:srgbClr val="9C108B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Овал 10"/>
          <p:cNvSpPr/>
          <p:nvPr/>
        </p:nvSpPr>
        <p:spPr>
          <a:xfrm>
            <a:off x="5148064" y="5805264"/>
            <a:ext cx="2952328" cy="720080"/>
          </a:xfrm>
          <a:prstGeom prst="ellipse">
            <a:avLst/>
          </a:prstGeom>
          <a:ln>
            <a:solidFill>
              <a:srgbClr val="EA36D5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err="1" smtClean="0">
                <a:solidFill>
                  <a:srgbClr val="9C108B"/>
                </a:solidFill>
                <a:latin typeface="Times New Roman" pitchFamily="18" charset="0"/>
                <a:cs typeface="Times New Roman" pitchFamily="18" charset="0"/>
              </a:rPr>
              <a:t>Соколко</a:t>
            </a:r>
            <a:endParaRPr lang="ru-RU" sz="2400" b="1" dirty="0">
              <a:solidFill>
                <a:srgbClr val="9C108B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Picture 12" descr="https://stylishroom.com.ru/photoprint/Ramki/35.jp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751" t="3031" r="2751" b="3387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3" name="Picture 12" descr="https://i.pinimg.com/originals/0c/1d/68/0c1d6843f6a44de17125f19c13aa73de.gif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851920" y="5445224"/>
            <a:ext cx="1152128" cy="1228282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10000">
    <p:wheel spokes="8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ds04.infourok.ru/uploads/ex/01f2/0005f561-71cf6a5f/img32.jpg"/>
          <p:cNvPicPr>
            <a:picLocks noChangeAspect="1" noChangeArrowheads="1"/>
          </p:cNvPicPr>
          <p:nvPr/>
        </p:nvPicPr>
        <p:blipFill>
          <a:blip r:embed="rId2" cstate="print">
            <a:lum contrast="20000"/>
          </a:blip>
          <a:srcRect l="12988" b="10101"/>
          <a:stretch>
            <a:fillRect/>
          </a:stretch>
        </p:blipFill>
        <p:spPr bwMode="auto">
          <a:xfrm>
            <a:off x="0" y="0"/>
            <a:ext cx="9144000" cy="6890681"/>
          </a:xfrm>
          <a:prstGeom prst="rect">
            <a:avLst/>
          </a:prstGeom>
          <a:noFill/>
        </p:spPr>
      </p:pic>
      <p:pic>
        <p:nvPicPr>
          <p:cNvPr id="1026" name="Picture 2" descr="https://ds03.infourok.ru/uploads/ex/088e/0004273d-b5573641/img1.jpg"/>
          <p:cNvPicPr>
            <a:picLocks noChangeAspect="1" noChangeArrowheads="1"/>
          </p:cNvPicPr>
          <p:nvPr/>
        </p:nvPicPr>
        <p:blipFill>
          <a:blip r:embed="rId3" cstate="print"/>
          <a:srcRect l="10526" t="12280" r="19737" b="18640"/>
          <a:stretch>
            <a:fillRect/>
          </a:stretch>
        </p:blipFill>
        <p:spPr bwMode="auto">
          <a:xfrm>
            <a:off x="4860032" y="2276872"/>
            <a:ext cx="4032448" cy="3384376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4932040" y="404664"/>
            <a:ext cx="403244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Королевич </a:t>
            </a:r>
            <a:r>
              <a:rPr lang="ru-RU" sz="2000" b="1" dirty="0" err="1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Елисей</a:t>
            </a:r>
            <a:r>
              <a:rPr lang="ru-RU" sz="2000" b="1" dirty="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ru-RU" sz="2000" b="1" dirty="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Долго шел к любви своей.</a:t>
            </a:r>
          </a:p>
          <a:p>
            <a:pPr algn="ctr"/>
            <a:r>
              <a:rPr lang="ru-RU" sz="2000" b="1" dirty="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Кем являлся сей герой</a:t>
            </a:r>
          </a:p>
          <a:p>
            <a:pPr algn="ctr"/>
            <a:r>
              <a:rPr lang="ru-RU" sz="2000" b="1" dirty="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Для царевны молодой?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23528" y="476672"/>
            <a:ext cx="3528392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Соку спелого полно,</a:t>
            </a:r>
          </a:p>
          <a:p>
            <a:pPr algn="ctr"/>
            <a:r>
              <a:rPr lang="ru-RU" sz="2000" b="1" dirty="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Так свежо и так душисто</a:t>
            </a:r>
          </a:p>
          <a:p>
            <a:pPr algn="ctr"/>
            <a:r>
              <a:rPr lang="ru-RU" sz="2000" b="1" dirty="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Так румяно-золотисто,</a:t>
            </a:r>
          </a:p>
          <a:p>
            <a:pPr algn="ctr"/>
            <a:r>
              <a:rPr lang="ru-RU" sz="2000" b="1" dirty="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Будто медом налилось!</a:t>
            </a:r>
          </a:p>
          <a:p>
            <a:pPr algn="ctr"/>
            <a:r>
              <a:rPr lang="ru-RU" sz="2000" b="1" dirty="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Видно семечки насквозь…</a:t>
            </a:r>
          </a:p>
          <a:p>
            <a:endParaRPr lang="ru-RU" dirty="0"/>
          </a:p>
        </p:txBody>
      </p:sp>
      <p:pic>
        <p:nvPicPr>
          <p:cNvPr id="1030" name="Picture 6" descr="https://ds05.infourok.ru/uploads/ex/0612/0007a731-4d6d3582/2/img18.jpg"/>
          <p:cNvPicPr>
            <a:picLocks noChangeAspect="1" noChangeArrowheads="1"/>
          </p:cNvPicPr>
          <p:nvPr/>
        </p:nvPicPr>
        <p:blipFill>
          <a:blip r:embed="rId4" cstate="print"/>
          <a:srcRect l="11413" t="32550" r="34332" b="10751"/>
          <a:stretch>
            <a:fillRect/>
          </a:stretch>
        </p:blipFill>
        <p:spPr bwMode="auto">
          <a:xfrm>
            <a:off x="179512" y="2276872"/>
            <a:ext cx="4392488" cy="3456384"/>
          </a:xfrm>
          <a:prstGeom prst="rect">
            <a:avLst/>
          </a:prstGeom>
          <a:noFill/>
        </p:spPr>
      </p:pic>
      <p:pic>
        <p:nvPicPr>
          <p:cNvPr id="7" name="Picture 12" descr="https://i.pinimg.com/originals/0c/1d/68/0c1d6843f6a44de17125f19c13aa73de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779912" y="5705872"/>
            <a:ext cx="1080696" cy="1152128"/>
          </a:xfrm>
          <a:prstGeom prst="rect">
            <a:avLst/>
          </a:prstGeom>
          <a:noFill/>
        </p:spPr>
      </p:pic>
      <p:sp>
        <p:nvSpPr>
          <p:cNvPr id="8" name="Овал 7"/>
          <p:cNvSpPr/>
          <p:nvPr/>
        </p:nvSpPr>
        <p:spPr>
          <a:xfrm>
            <a:off x="971600" y="5943600"/>
            <a:ext cx="2664296" cy="653752"/>
          </a:xfrm>
          <a:prstGeom prst="ellipse">
            <a:avLst/>
          </a:prstGeom>
          <a:ln>
            <a:solidFill>
              <a:srgbClr val="EA36D5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9C108B"/>
                </a:solidFill>
                <a:latin typeface="Times New Roman" pitchFamily="18" charset="0"/>
                <a:cs typeface="Times New Roman" pitchFamily="18" charset="0"/>
              </a:rPr>
              <a:t>Яблочко</a:t>
            </a:r>
            <a:endParaRPr lang="ru-RU" sz="2400" b="1" dirty="0">
              <a:solidFill>
                <a:srgbClr val="9C108B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Овал 8"/>
          <p:cNvSpPr/>
          <p:nvPr/>
        </p:nvSpPr>
        <p:spPr>
          <a:xfrm>
            <a:off x="5796136" y="5949280"/>
            <a:ext cx="2736304" cy="720080"/>
          </a:xfrm>
          <a:prstGeom prst="ellipse">
            <a:avLst/>
          </a:prstGeom>
          <a:ln>
            <a:solidFill>
              <a:srgbClr val="EA36D5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9C108B"/>
                </a:solidFill>
                <a:latin typeface="Times New Roman" pitchFamily="18" charset="0"/>
                <a:cs typeface="Times New Roman" pitchFamily="18" charset="0"/>
              </a:rPr>
              <a:t>Жених </a:t>
            </a:r>
            <a:endParaRPr lang="ru-RU" sz="2400" b="1" dirty="0">
              <a:solidFill>
                <a:srgbClr val="9C108B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Picture 12" descr="https://stylishroom.com.ru/photoprint/Ramki/35.jpg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751" t="3031" r="2751" b="3387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10000">
    <p:wheel spokes="8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ds04.infourok.ru/uploads/ex/01f2/0005f561-71cf6a5f/img32.jpg"/>
          <p:cNvPicPr>
            <a:picLocks noChangeAspect="1" noChangeArrowheads="1"/>
          </p:cNvPicPr>
          <p:nvPr/>
        </p:nvPicPr>
        <p:blipFill>
          <a:blip r:embed="rId2" cstate="print">
            <a:lum contrast="20000"/>
          </a:blip>
          <a:srcRect l="12988" b="10101"/>
          <a:stretch>
            <a:fillRect/>
          </a:stretch>
        </p:blipFill>
        <p:spPr bwMode="auto">
          <a:xfrm>
            <a:off x="0" y="0"/>
            <a:ext cx="9144000" cy="6890681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179512" y="764704"/>
            <a:ext cx="3528392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/>
            <a:r>
              <a:rPr lang="ru-RU" sz="2400" b="1" dirty="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Немало сказок интересных</a:t>
            </a:r>
          </a:p>
          <a:p>
            <a:pPr algn="ctr" fontAlgn="base"/>
            <a:r>
              <a:rPr lang="ru-RU" sz="2400" b="1" dirty="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Поведать может кот ученый.</a:t>
            </a:r>
          </a:p>
          <a:p>
            <a:pPr algn="ctr" fontAlgn="base"/>
            <a:r>
              <a:rPr lang="ru-RU" sz="2400" b="1" dirty="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Так назовите же то место,</a:t>
            </a:r>
          </a:p>
          <a:p>
            <a:pPr algn="ctr" fontAlgn="base"/>
            <a:r>
              <a:rPr lang="ru-RU" sz="2400" b="1" dirty="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Где с цепью дуб растет зеленый?</a:t>
            </a:r>
          </a:p>
        </p:txBody>
      </p:sp>
      <p:pic>
        <p:nvPicPr>
          <p:cNvPr id="44034" name="Picture 2" descr="https://egocreo.ru/wp-content/uploads/posts/2019-11/1572976934_9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35896" y="260648"/>
            <a:ext cx="5182578" cy="5742782"/>
          </a:xfrm>
          <a:prstGeom prst="rect">
            <a:avLst/>
          </a:prstGeom>
          <a:noFill/>
        </p:spPr>
      </p:pic>
      <p:sp>
        <p:nvSpPr>
          <p:cNvPr id="5" name="Овал 4"/>
          <p:cNvSpPr/>
          <p:nvPr/>
        </p:nvSpPr>
        <p:spPr>
          <a:xfrm>
            <a:off x="4499992" y="6021288"/>
            <a:ext cx="3672408" cy="720080"/>
          </a:xfrm>
          <a:prstGeom prst="ellipse">
            <a:avLst/>
          </a:prstGeom>
          <a:ln>
            <a:solidFill>
              <a:srgbClr val="00B050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base"/>
            <a:r>
              <a:rPr lang="ru-RU" sz="2400" b="1" dirty="0" smtClean="0">
                <a:solidFill>
                  <a:srgbClr val="EA36D5"/>
                </a:solidFill>
                <a:latin typeface="Times New Roman" pitchFamily="18" charset="0"/>
                <a:cs typeface="Times New Roman" pitchFamily="18" charset="0"/>
              </a:rPr>
              <a:t>Лукоморье</a:t>
            </a:r>
            <a:endParaRPr lang="ru-RU" sz="2400" dirty="0">
              <a:solidFill>
                <a:srgbClr val="EA36D5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6" descr="https://i.artfile.ru/1920x1080_1246114_%5bwww.ArtFile.ru%5d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5536" y="4149080"/>
            <a:ext cx="2808312" cy="2376264"/>
          </a:xfrm>
          <a:prstGeom prst="rect">
            <a:avLst/>
          </a:prstGeom>
          <a:noFill/>
        </p:spPr>
      </p:pic>
      <p:pic>
        <p:nvPicPr>
          <p:cNvPr id="7" name="Picture 12" descr="https://stylishroom.com.ru/photoprint/Ramki/35.jp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751" t="3031" r="2751" b="3387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10000">
    <p:wheel spokes="8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https://ds05.infourok.ru/uploads/ex/0adc/000dda03-da90febb/3/img1.jpg"/>
          <p:cNvPicPr>
            <a:picLocks noChangeAspect="1" noChangeArrowheads="1"/>
          </p:cNvPicPr>
          <p:nvPr/>
        </p:nvPicPr>
        <p:blipFill>
          <a:blip r:embed="rId2" cstate="print">
            <a:lum contrast="-2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2054" name="Picture 6" descr="https://i.mycdn.me/i?r=AzEPZsRbOZEKgBhR0XGMT1RkVFqOLdq536f18-ZFMxn3iaaKTM5SRkZCeTgDn6uOyic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99592" y="836712"/>
            <a:ext cx="2952328" cy="453650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60" name="Picture 12" descr="https://fsd.intolimp.org/html/2019/09/08/i_5d74d913a50e0/phptsMnun_Portfolio_1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39952" y="3717032"/>
            <a:ext cx="3889242" cy="3140968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4644008" y="4077072"/>
            <a:ext cx="216024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2000" b="1" i="1" dirty="0" smtClean="0">
              <a:solidFill>
                <a:srgbClr val="C00000"/>
              </a:solidFill>
              <a:latin typeface="Bookman Old Style" pitchFamily="18" charset="0"/>
            </a:endParaRPr>
          </a:p>
          <a:p>
            <a:pPr algn="ctr"/>
            <a:r>
              <a:rPr lang="ru-RU" sz="2000" b="1" i="1" dirty="0" smtClean="0">
                <a:solidFill>
                  <a:srgbClr val="9C108B"/>
                </a:solidFill>
                <a:latin typeface="Bookman Old Style" pitchFamily="18" charset="0"/>
              </a:rPr>
              <a:t>6 июня –</a:t>
            </a:r>
          </a:p>
          <a:p>
            <a:pPr algn="ctr"/>
            <a:r>
              <a:rPr lang="ru-RU" sz="2000" b="1" i="1" dirty="0" smtClean="0">
                <a:solidFill>
                  <a:srgbClr val="9C108B"/>
                </a:solidFill>
                <a:latin typeface="Bookman Old Style" pitchFamily="18" charset="0"/>
              </a:rPr>
              <a:t> Пушкинский </a:t>
            </a:r>
          </a:p>
          <a:p>
            <a:pPr algn="ctr"/>
            <a:r>
              <a:rPr lang="ru-RU" sz="2000" b="1" i="1" dirty="0" smtClean="0">
                <a:solidFill>
                  <a:srgbClr val="9C108B"/>
                </a:solidFill>
                <a:latin typeface="Bookman Old Style" pitchFamily="18" charset="0"/>
              </a:rPr>
              <a:t>день </a:t>
            </a:r>
          </a:p>
          <a:p>
            <a:pPr algn="ctr"/>
            <a:r>
              <a:rPr lang="ru-RU" sz="2000" b="1" i="1" dirty="0" smtClean="0">
                <a:solidFill>
                  <a:srgbClr val="9C108B"/>
                </a:solidFill>
                <a:latin typeface="Bookman Old Style" pitchFamily="18" charset="0"/>
              </a:rPr>
              <a:t>России </a:t>
            </a:r>
            <a:endParaRPr lang="ru-RU" sz="2000" b="1" i="1" dirty="0">
              <a:solidFill>
                <a:srgbClr val="9C108B"/>
              </a:solidFill>
              <a:latin typeface="Bookman Old Style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331640" y="5373216"/>
            <a:ext cx="22322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rgbClr val="C00000"/>
                </a:solidFill>
                <a:latin typeface="Arial Black" pitchFamily="34" charset="0"/>
              </a:rPr>
              <a:t>1799 - 1837</a:t>
            </a:r>
            <a:endParaRPr lang="ru-RU" sz="2400" dirty="0">
              <a:solidFill>
                <a:srgbClr val="C00000"/>
              </a:solidFill>
              <a:latin typeface="Arial Black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923928" y="188640"/>
            <a:ext cx="3528392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 smtClean="0">
                <a:solidFill>
                  <a:srgbClr val="C00000"/>
                </a:solidFill>
                <a:latin typeface="Monotype Corsiva" pitchFamily="66" charset="0"/>
              </a:rPr>
              <a:t>Пушкин</a:t>
            </a:r>
          </a:p>
          <a:p>
            <a:pPr algn="ctr"/>
            <a:r>
              <a:rPr lang="ru-RU" sz="4400" b="1" dirty="0" smtClean="0">
                <a:solidFill>
                  <a:srgbClr val="C00000"/>
                </a:solidFill>
                <a:latin typeface="Monotype Corsiva" pitchFamily="66" charset="0"/>
              </a:rPr>
              <a:t>Александр</a:t>
            </a:r>
          </a:p>
          <a:p>
            <a:pPr algn="ctr"/>
            <a:r>
              <a:rPr lang="ru-RU" sz="4400" b="1" dirty="0" smtClean="0">
                <a:solidFill>
                  <a:srgbClr val="C00000"/>
                </a:solidFill>
                <a:latin typeface="Monotype Corsiva" pitchFamily="66" charset="0"/>
              </a:rPr>
              <a:t>Сергеевич </a:t>
            </a:r>
            <a:endParaRPr lang="ru-RU" dirty="0" smtClean="0"/>
          </a:p>
          <a:p>
            <a:endParaRPr lang="ru-RU" dirty="0"/>
          </a:p>
        </p:txBody>
      </p:sp>
      <p:sp>
        <p:nvSpPr>
          <p:cNvPr id="14" name="TextBox 13"/>
          <p:cNvSpPr txBox="1"/>
          <p:nvPr/>
        </p:nvSpPr>
        <p:spPr>
          <a:xfrm>
            <a:off x="5364088" y="2636912"/>
            <a:ext cx="33843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b="1" dirty="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Величайший русский поэт,</a:t>
            </a:r>
          </a:p>
          <a:p>
            <a:pPr algn="r"/>
            <a:r>
              <a:rPr lang="ru-RU" b="1" dirty="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драматург и прозаик</a:t>
            </a:r>
          </a:p>
        </p:txBody>
      </p:sp>
      <p:pic>
        <p:nvPicPr>
          <p:cNvPr id="9" name="Picture 8" descr="https://multator.ru/preview/1pq65dfyrlzm"/>
          <p:cNvPicPr>
            <a:picLocks noChangeAspect="1" noChangeArrowheads="1" noCrop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555776" y="5905500"/>
            <a:ext cx="1905000" cy="9525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10000">
    <p:wheel spokes="8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s1.studylib.ru/store/data/004674415_1-af2163f42fc1d9fa8ddb8b2e9efd3d6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</p:spPr>
      </p:pic>
      <p:sp>
        <p:nvSpPr>
          <p:cNvPr id="2" name="Овал 1"/>
          <p:cNvSpPr/>
          <p:nvPr/>
        </p:nvSpPr>
        <p:spPr>
          <a:xfrm>
            <a:off x="2699792" y="2564904"/>
            <a:ext cx="3600400" cy="2232248"/>
          </a:xfrm>
          <a:prstGeom prst="ellips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2915816" y="2708920"/>
            <a:ext cx="309634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Сказка – ложь,</a:t>
            </a:r>
          </a:p>
          <a:p>
            <a:pPr algn="ctr"/>
            <a:r>
              <a:rPr lang="ru-RU" sz="2800" b="1" dirty="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Да в ней намёк!</a:t>
            </a:r>
          </a:p>
          <a:p>
            <a:pPr algn="ctr"/>
            <a:r>
              <a:rPr lang="ru-RU" sz="2800" b="1" dirty="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Добрым молодцам урок</a:t>
            </a:r>
            <a:r>
              <a:rPr lang="ru-RU" b="1" dirty="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!</a:t>
            </a:r>
            <a:endParaRPr lang="ru-RU" b="1" dirty="0">
              <a:solidFill>
                <a:srgbClr val="3333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8" name="Picture 4" descr="https://shikalad.ru/i/imgs/www.toyway.ru/upload/iblock/a2e/Rosmen_28122_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185965">
            <a:off x="452283" y="341202"/>
            <a:ext cx="1475516" cy="2232248"/>
          </a:xfrm>
          <a:prstGeom prst="rect">
            <a:avLst/>
          </a:prstGeom>
          <a:noFill/>
        </p:spPr>
      </p:pic>
      <p:pic>
        <p:nvPicPr>
          <p:cNvPr id="1032" name="Picture 8" descr="https://cdn1.ozone.ru/multimedia/100594722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466406">
            <a:off x="7018008" y="358828"/>
            <a:ext cx="1601573" cy="2204864"/>
          </a:xfrm>
          <a:prstGeom prst="rect">
            <a:avLst/>
          </a:prstGeom>
          <a:noFill/>
        </p:spPr>
      </p:pic>
      <p:pic>
        <p:nvPicPr>
          <p:cNvPr id="1034" name="Picture 10" descr="https://lillu.ru/wa-data/public/shop/products/09/22/32209/images/77087/77087.750x0.jpg"/>
          <p:cNvPicPr>
            <a:picLocks noChangeAspect="1" noChangeArrowheads="1"/>
          </p:cNvPicPr>
          <p:nvPr/>
        </p:nvPicPr>
        <p:blipFill>
          <a:blip r:embed="rId5" cstate="print"/>
          <a:srcRect l="16129" r="16129"/>
          <a:stretch>
            <a:fillRect/>
          </a:stretch>
        </p:blipFill>
        <p:spPr bwMode="auto">
          <a:xfrm rot="21140047">
            <a:off x="5498415" y="281391"/>
            <a:ext cx="1532419" cy="2116627"/>
          </a:xfrm>
          <a:prstGeom prst="rect">
            <a:avLst/>
          </a:prstGeom>
          <a:noFill/>
        </p:spPr>
      </p:pic>
      <p:pic>
        <p:nvPicPr>
          <p:cNvPr id="1038" name="Picture 14" descr="https://forkidsandmum.ru/pictures/books_covers/1005947033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416430">
            <a:off x="1894316" y="346183"/>
            <a:ext cx="1552493" cy="2256169"/>
          </a:xfrm>
          <a:prstGeom prst="rect">
            <a:avLst/>
          </a:prstGeom>
          <a:noFill/>
        </p:spPr>
      </p:pic>
      <p:pic>
        <p:nvPicPr>
          <p:cNvPr id="1040" name="Picture 16" descr="https://i.ytimg.com/vi/txmZRcZzeZg/maxresdefault.jpg"/>
          <p:cNvPicPr>
            <a:picLocks noChangeAspect="1" noChangeArrowheads="1"/>
          </p:cNvPicPr>
          <p:nvPr/>
        </p:nvPicPr>
        <p:blipFill>
          <a:blip r:embed="rId7" cstate="print"/>
          <a:srcRect l="29180" r="28953"/>
          <a:stretch>
            <a:fillRect/>
          </a:stretch>
        </p:blipFill>
        <p:spPr bwMode="auto">
          <a:xfrm>
            <a:off x="3707904" y="332656"/>
            <a:ext cx="1570842" cy="2232248"/>
          </a:xfrm>
          <a:prstGeom prst="rect">
            <a:avLst/>
          </a:prstGeom>
          <a:noFill/>
        </p:spPr>
      </p:pic>
      <p:pic>
        <p:nvPicPr>
          <p:cNvPr id="1042" name="Picture 18" descr="https://cont.ws/uploads/pic/2019/2/60%20%282%29.jpg"/>
          <p:cNvPicPr>
            <a:picLocks noChangeAspect="1" noChangeArrowheads="1"/>
          </p:cNvPicPr>
          <p:nvPr/>
        </p:nvPicPr>
        <p:blipFill>
          <a:blip r:embed="rId8" cstate="print"/>
          <a:srcRect l="4584" t="1818" r="3733" b="1818"/>
          <a:stretch>
            <a:fillRect/>
          </a:stretch>
        </p:blipFill>
        <p:spPr bwMode="auto">
          <a:xfrm rot="555589">
            <a:off x="6761196" y="2545011"/>
            <a:ext cx="1728192" cy="2289854"/>
          </a:xfrm>
          <a:prstGeom prst="rect">
            <a:avLst/>
          </a:prstGeom>
          <a:noFill/>
        </p:spPr>
      </p:pic>
      <p:pic>
        <p:nvPicPr>
          <p:cNvPr id="1044" name="Picture 20" descr="https://minemshop.ru/images/1022696240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 rot="20898619">
            <a:off x="536943" y="2701055"/>
            <a:ext cx="1576131" cy="2267991"/>
          </a:xfrm>
          <a:prstGeom prst="rect">
            <a:avLst/>
          </a:prstGeom>
          <a:noFill/>
        </p:spPr>
      </p:pic>
      <p:pic>
        <p:nvPicPr>
          <p:cNvPr id="1050" name="Picture 26" descr="https://otvet.imgsmail.ru/download/u_dcdd6929c9780994ccef34c44310fb29_800.pn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 flipH="1">
            <a:off x="755576" y="4913784"/>
            <a:ext cx="1488405" cy="1944216"/>
          </a:xfrm>
          <a:prstGeom prst="rect">
            <a:avLst/>
          </a:prstGeom>
          <a:noFill/>
        </p:spPr>
      </p:pic>
      <p:pic>
        <p:nvPicPr>
          <p:cNvPr id="1054" name="Picture 30" descr="https://illustrators.ru/uploads/illustration/image/1418464/main_B12D825A-E397-4947-8BAC-19E5E9DB9D22.jpeg"/>
          <p:cNvPicPr>
            <a:picLocks noChangeAspect="1" noChangeArrowheads="1"/>
          </p:cNvPicPr>
          <p:nvPr/>
        </p:nvPicPr>
        <p:blipFill>
          <a:blip r:embed="rId11" cstate="print"/>
          <a:srcRect t="13063"/>
          <a:stretch>
            <a:fillRect/>
          </a:stretch>
        </p:blipFill>
        <p:spPr bwMode="auto">
          <a:xfrm>
            <a:off x="7308305" y="4941168"/>
            <a:ext cx="1835696" cy="19168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56" name="Picture 32" descr="https://ds03.infourok.ru/uploads/ex/0b05/00058944-e147d479/img4.jp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2987824" y="4869160"/>
            <a:ext cx="3168352" cy="198884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Picture 12" descr="https://stylishroom.com.ru/photoprint/Ramki/35.jpg"/>
          <p:cNvPicPr>
            <a:picLocks noChangeAspect="1" noChangeArrowheads="1"/>
          </p:cNvPicPr>
          <p:nvPr/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751" t="3031" r="2751" b="3387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7" name="Picture 8" descr="https://multator.ru/preview/1pq65dfyrlzm"/>
          <p:cNvPicPr>
            <a:picLocks noChangeAspect="1" noChangeArrowheads="1" noCrop="1"/>
          </p:cNvPicPr>
          <p:nvPr/>
        </p:nvPicPr>
        <p:blipFill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364088" y="4653136"/>
            <a:ext cx="1905000" cy="9525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10000">
    <p:wheel spokes="8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https://stihi.ru/pics/2018/06/06/4854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1907704" y="548680"/>
            <a:ext cx="5256584" cy="57246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000" b="1" dirty="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К нам приходят пушкинские сказки,</a:t>
            </a: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000" b="1" dirty="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Яркие и добрые, как сны.</a:t>
            </a: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000" b="1" dirty="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Сыплются слова, слова-алмазки</a:t>
            </a: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000" b="1" dirty="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На вечерний бархат тишины.</a:t>
            </a: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000" b="1" dirty="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Шелестят волшебные страницы</a:t>
            </a: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000" b="1" dirty="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Все скорей нам хочется узнать. </a:t>
            </a: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000" b="1" dirty="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Вздрагивают детские ресницы,</a:t>
            </a:r>
            <a:br>
              <a:rPr lang="ru-RU" sz="2000" b="1" dirty="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Верят в чудо детские глаза. </a:t>
            </a: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000" b="1" dirty="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Даже, если мы уже не дети, </a:t>
            </a: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000" b="1" dirty="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в 20, в 30,  в 45,</a:t>
            </a: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000" b="1" dirty="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Убегаем мы порою в детство,</a:t>
            </a: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000" b="1" dirty="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Убегаем к Пушкину опять.</a:t>
            </a: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000" b="1" dirty="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Убегаем в буйство свежих красок,</a:t>
            </a: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000" b="1" dirty="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В торжество добра над темным злом,</a:t>
            </a: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000" b="1" dirty="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Убегаем в пушкинские сказки,</a:t>
            </a: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000" b="1" dirty="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Чтоб добрей и лучше стать потом.</a:t>
            </a: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b="1" dirty="0" smtClean="0">
              <a:solidFill>
                <a:srgbClr val="3333FF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400" b="1" dirty="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(И. Акулинина).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endParaRPr lang="ru-RU" sz="1400" dirty="0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advClick="0" advTm="10000">
    <p:wheel spokes="8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s://ds05.infourok.ru/uploads/ex/0adc/000dda03-da90febb/3/img1.jpg"/>
          <p:cNvPicPr>
            <a:picLocks noChangeAspect="1" noChangeArrowheads="1"/>
          </p:cNvPicPr>
          <p:nvPr/>
        </p:nvPicPr>
        <p:blipFill>
          <a:blip r:embed="rId2" cstate="print">
            <a:lum contrast="-2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4" name="Picture 12" descr="https://fsd.intolimp.org/html/2019/09/08/i_5d74d913a50e0/phptsMnun_Portfolio_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5576" y="0"/>
            <a:ext cx="8208912" cy="6858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2123728" y="836712"/>
            <a:ext cx="4320480" cy="4431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ru-RU" sz="2400" b="1" dirty="0" smtClean="0">
                <a:solidFill>
                  <a:srgbClr val="3333FF"/>
                </a:solidFill>
                <a:latin typeface="Monotype Corsiva" pitchFamily="66" charset="0"/>
              </a:rPr>
              <a:t>Люблю я Пушкина творенье</a:t>
            </a:r>
          </a:p>
          <a:p>
            <a:pPr lvl="1" algn="ctr"/>
            <a:r>
              <a:rPr lang="ru-RU" sz="2400" b="1" dirty="0" smtClean="0">
                <a:solidFill>
                  <a:srgbClr val="3333FF"/>
                </a:solidFill>
                <a:latin typeface="Monotype Corsiva" pitchFamily="66" charset="0"/>
              </a:rPr>
              <a:t>И это вовсе не секрет.</a:t>
            </a:r>
          </a:p>
          <a:p>
            <a:pPr lvl="1"/>
            <a:r>
              <a:rPr lang="ru-RU" sz="2400" b="1" dirty="0" smtClean="0">
                <a:solidFill>
                  <a:srgbClr val="3333FF"/>
                </a:solidFill>
                <a:latin typeface="Monotype Corsiva" pitchFamily="66" charset="0"/>
              </a:rPr>
              <a:t>Его поэм, стихотворений</a:t>
            </a:r>
          </a:p>
          <a:p>
            <a:pPr algn="ctr"/>
            <a:r>
              <a:rPr lang="ru-RU" sz="2400" b="1" dirty="0" smtClean="0">
                <a:solidFill>
                  <a:srgbClr val="3333FF"/>
                </a:solidFill>
                <a:latin typeface="Monotype Corsiva" pitchFamily="66" charset="0"/>
              </a:rPr>
              <a:t>Прекрасней не было и нет!</a:t>
            </a:r>
          </a:p>
          <a:p>
            <a:r>
              <a:rPr lang="ru-RU" sz="2400" b="1" dirty="0" smtClean="0">
                <a:solidFill>
                  <a:srgbClr val="3333FF"/>
                </a:solidFill>
                <a:latin typeface="Monotype Corsiva" pitchFamily="66" charset="0"/>
              </a:rPr>
              <a:t>С мальства его читаем сказки,</a:t>
            </a:r>
          </a:p>
          <a:p>
            <a:pPr lvl="2"/>
            <a:r>
              <a:rPr lang="ru-RU" sz="2400" b="1" dirty="0" smtClean="0">
                <a:solidFill>
                  <a:srgbClr val="3333FF"/>
                </a:solidFill>
                <a:latin typeface="Monotype Corsiva" pitchFamily="66" charset="0"/>
              </a:rPr>
              <a:t>В них жар души, </a:t>
            </a:r>
          </a:p>
          <a:p>
            <a:pPr lvl="1"/>
            <a:r>
              <a:rPr lang="ru-RU" sz="2400" b="1" dirty="0" smtClean="0">
                <a:solidFill>
                  <a:srgbClr val="3333FF"/>
                </a:solidFill>
                <a:latin typeface="Monotype Corsiva" pitchFamily="66" charset="0"/>
              </a:rPr>
              <a:t>природы краски.</a:t>
            </a:r>
          </a:p>
          <a:p>
            <a:r>
              <a:rPr lang="ru-RU" sz="2400" b="1" dirty="0" smtClean="0">
                <a:solidFill>
                  <a:srgbClr val="3333FF"/>
                </a:solidFill>
                <a:latin typeface="Monotype Corsiva" pitchFamily="66" charset="0"/>
              </a:rPr>
              <a:t>Добро цветет в них, </a:t>
            </a:r>
          </a:p>
          <a:p>
            <a:pPr lvl="1"/>
            <a:r>
              <a:rPr lang="ru-RU" sz="2400" b="1" dirty="0" smtClean="0">
                <a:solidFill>
                  <a:srgbClr val="3333FF"/>
                </a:solidFill>
                <a:latin typeface="Monotype Corsiva" pitchFamily="66" charset="0"/>
              </a:rPr>
              <a:t>злоба чахнет.</a:t>
            </a:r>
          </a:p>
          <a:p>
            <a:pPr lvl="1"/>
            <a:r>
              <a:rPr lang="ru-RU" sz="2400" b="1" dirty="0" smtClean="0">
                <a:solidFill>
                  <a:srgbClr val="3333FF"/>
                </a:solidFill>
                <a:latin typeface="Monotype Corsiva" pitchFamily="66" charset="0"/>
              </a:rPr>
              <a:t>В них русский дух,</a:t>
            </a:r>
          </a:p>
          <a:p>
            <a:r>
              <a:rPr lang="ru-RU" sz="2400" b="1" dirty="0" smtClean="0">
                <a:solidFill>
                  <a:srgbClr val="3333FF"/>
                </a:solidFill>
                <a:latin typeface="Monotype Corsiva" pitchFamily="66" charset="0"/>
              </a:rPr>
              <a:t> В них Русью пахнет!</a:t>
            </a:r>
          </a:p>
          <a:p>
            <a:endParaRPr lang="ru-RU" dirty="0"/>
          </a:p>
        </p:txBody>
      </p:sp>
      <p:pic>
        <p:nvPicPr>
          <p:cNvPr id="6" name="Picture 8" descr="https://multator.ru/preview/1pq65dfyrlzm"/>
          <p:cNvPicPr>
            <a:picLocks noChangeAspect="1" noChangeArrowheads="1" noCrop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948264" y="3645024"/>
            <a:ext cx="1905000" cy="9525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10000">
    <p:wheel spokes="8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https://ds05.infourok.ru/uploads/ex/0adc/000dda03-da90febb/3/img1.jpg"/>
          <p:cNvPicPr>
            <a:picLocks noChangeAspect="1" noChangeArrowheads="1"/>
          </p:cNvPicPr>
          <p:nvPr/>
        </p:nvPicPr>
        <p:blipFill>
          <a:blip r:embed="rId2" cstate="print">
            <a:lum contrast="-20000"/>
          </a:blip>
          <a:srcRect r="-1" b="-2100"/>
          <a:stretch>
            <a:fillRect/>
          </a:stretch>
        </p:blipFill>
        <p:spPr bwMode="auto">
          <a:xfrm>
            <a:off x="0" y="0"/>
            <a:ext cx="9144000" cy="7002016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3059832" y="1052736"/>
            <a:ext cx="5584134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Родился  А.С.Пушкин 6 июня  1799  года </a:t>
            </a:r>
          </a:p>
          <a:p>
            <a:pPr algn="ctr"/>
            <a:r>
              <a:rPr lang="ru-RU" sz="2000" b="1" dirty="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в Москве.</a:t>
            </a:r>
            <a:br>
              <a:rPr lang="ru-RU" sz="2000" b="1" dirty="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Воспитанный французскими гувернерами, бабушкой Марией Алексеевной </a:t>
            </a:r>
            <a:r>
              <a:rPr lang="ru-RU" sz="2000" b="1" dirty="0" err="1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Ганибал</a:t>
            </a:r>
            <a:r>
              <a:rPr lang="ru-RU" sz="2000" b="1" dirty="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и няней  Ариной Родионовной, из домашнего обучения Пушкин вынес  прекрасное знание французского и любовь к чтению .</a:t>
            </a:r>
            <a:br>
              <a:rPr lang="ru-RU" sz="2000" b="1" dirty="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В Москве прошло детство поэта, в доме его родителей собирались самые известные писатели. В 1811 году Пушкин поступил в только что открытый Царскосельский лицей. По окончании лицея он был уже настоящим поэтом, писателем.</a:t>
            </a:r>
            <a:endParaRPr lang="ru-RU" sz="2000" b="1" dirty="0">
              <a:solidFill>
                <a:srgbClr val="3333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194" name="Picture 2" descr="https://ds03.infourok.ru/uploads/ex/0129/0003aaa8-1773ca94/img2.jpg"/>
          <p:cNvPicPr>
            <a:picLocks noChangeAspect="1" noChangeArrowheads="1"/>
          </p:cNvPicPr>
          <p:nvPr/>
        </p:nvPicPr>
        <p:blipFill>
          <a:blip r:embed="rId3" cstate="print"/>
          <a:srcRect l="19288" t="8400" r="19288" b="6551"/>
          <a:stretch>
            <a:fillRect/>
          </a:stretch>
        </p:blipFill>
        <p:spPr bwMode="auto">
          <a:xfrm>
            <a:off x="467545" y="1700808"/>
            <a:ext cx="2634960" cy="302433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8" descr="https://multator.ru/preview/1pq65dfyrlzm"/>
          <p:cNvPicPr>
            <a:picLocks noChangeAspect="1" noChangeArrowheads="1" noCrop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915816" y="5733256"/>
            <a:ext cx="1905000" cy="9525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10000">
    <p:wheel spokes="8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ttps://i1.wp.com/open.covcheg.org/wp-content/uploads/2020/10/156.jpg?fit=960%2C540&amp;ssl=1"/>
          <p:cNvPicPr>
            <a:picLocks noChangeAspect="1" noChangeArrowheads="1"/>
          </p:cNvPicPr>
          <p:nvPr/>
        </p:nvPicPr>
        <p:blipFill>
          <a:blip r:embed="rId2" cstate="print"/>
          <a:srcRect l="12381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Выноска-облако 2"/>
          <p:cNvSpPr/>
          <p:nvPr/>
        </p:nvSpPr>
        <p:spPr>
          <a:xfrm>
            <a:off x="4860032" y="332656"/>
            <a:ext cx="4283968" cy="3744416"/>
          </a:xfrm>
          <a:prstGeom prst="cloudCallout">
            <a:avLst>
              <a:gd name="adj1" fmla="val -44677"/>
              <a:gd name="adj2" fmla="val -16599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5148064" y="620688"/>
            <a:ext cx="3744416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Здравствуйте, мои друзья!</a:t>
            </a:r>
          </a:p>
          <a:p>
            <a:pPr algn="ctr"/>
            <a:r>
              <a:rPr lang="ru-RU" sz="1600" b="1" dirty="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Кот ученый – это я.</a:t>
            </a:r>
          </a:p>
          <a:p>
            <a:pPr algn="ctr"/>
            <a:r>
              <a:rPr lang="ru-RU" sz="1600" b="1" dirty="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Я со сказками дружу,</a:t>
            </a:r>
          </a:p>
          <a:p>
            <a:pPr algn="ctr"/>
            <a:r>
              <a:rPr lang="ru-RU" sz="1600" b="1" dirty="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В гости милости прошу!</a:t>
            </a:r>
          </a:p>
          <a:p>
            <a:pPr algn="ctr"/>
            <a:r>
              <a:rPr lang="ru-RU" sz="1600" b="1" dirty="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Я кот учёный, кот волшебный,</a:t>
            </a:r>
          </a:p>
          <a:p>
            <a:pPr algn="ctr"/>
            <a:r>
              <a:rPr lang="ru-RU" sz="1600" b="1" dirty="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Живу я в сказочной стране.</a:t>
            </a:r>
          </a:p>
          <a:p>
            <a:pPr algn="ctr"/>
            <a:r>
              <a:rPr lang="ru-RU" sz="1600" b="1" dirty="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И каждый здесь меня узнает,</a:t>
            </a:r>
          </a:p>
          <a:p>
            <a:pPr algn="ctr"/>
            <a:r>
              <a:rPr lang="ru-RU" sz="1600" b="1" dirty="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И каждый здесь известен мне.</a:t>
            </a:r>
          </a:p>
          <a:p>
            <a:pPr algn="ctr"/>
            <a:r>
              <a:rPr lang="ru-RU" sz="1600" b="1" dirty="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Отправляемся в круиз по сказкам.</a:t>
            </a:r>
          </a:p>
          <a:p>
            <a:pPr algn="ctr"/>
            <a:r>
              <a:rPr lang="ru-RU" sz="1600" b="1" dirty="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Давайте вместе посетим и вспомним самые удивительные  произведения!</a:t>
            </a:r>
          </a:p>
          <a:p>
            <a:pPr algn="ctr"/>
            <a:r>
              <a:rPr lang="ru-RU" sz="1600" b="1" dirty="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Поехали!</a:t>
            </a:r>
          </a:p>
          <a:p>
            <a:pPr algn="ctr"/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5" name="Picture 12" descr="https://stylishroom.com.ru/photoprint/Ramki/35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751" t="3031" r="2751" b="3387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10000">
    <p:wheel spokes="8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https://ds05.infourok.ru/uploads/ex/02f5/000805bc-97473b59/img2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16632"/>
            <a:ext cx="4499992" cy="6624736"/>
          </a:xfrm>
          <a:prstGeom prst="rect">
            <a:avLst/>
          </a:prstGeom>
          <a:noFill/>
          <a:ln w="57150">
            <a:solidFill>
              <a:srgbClr val="3333FF"/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4860032" y="4149080"/>
            <a:ext cx="41764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Пушки с пристани палят</a:t>
            </a:r>
          </a:p>
          <a:p>
            <a:pPr algn="ctr"/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Кораблю пристать велят. </a:t>
            </a:r>
            <a:endParaRPr lang="ru-RU" sz="2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2" descr="https://i.ytimg.com/vi/9dwnFcunS7Q/maxresdefault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9992" y="116632"/>
            <a:ext cx="4644008" cy="6597352"/>
          </a:xfrm>
          <a:prstGeom prst="rect">
            <a:avLst/>
          </a:prstGeom>
          <a:noFill/>
          <a:ln w="57150">
            <a:solidFill>
              <a:srgbClr val="3333FF"/>
            </a:solidFill>
          </a:ln>
        </p:spPr>
      </p:pic>
      <p:sp>
        <p:nvSpPr>
          <p:cNvPr id="7" name="Выноска-облако 6"/>
          <p:cNvSpPr/>
          <p:nvPr/>
        </p:nvSpPr>
        <p:spPr>
          <a:xfrm>
            <a:off x="251520" y="188640"/>
            <a:ext cx="2664296" cy="1584176"/>
          </a:xfrm>
          <a:prstGeom prst="cloudCallout">
            <a:avLst>
              <a:gd name="adj1" fmla="val -16233"/>
              <a:gd name="adj2" fmla="val 48219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Ветер по морю гуляет </a:t>
            </a:r>
          </a:p>
          <a:p>
            <a:pPr algn="ctr"/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и кораблик подгоняет…</a:t>
            </a:r>
            <a:endParaRPr lang="ru-RU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907704" y="3933056"/>
            <a:ext cx="252028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Пушки</a:t>
            </a:r>
          </a:p>
          <a:p>
            <a:pPr algn="ctr"/>
            <a:r>
              <a:rPr lang="ru-RU" sz="2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с пристани палят</a:t>
            </a:r>
          </a:p>
          <a:p>
            <a:pPr algn="ctr"/>
            <a:r>
              <a:rPr lang="ru-RU" sz="2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Кораблю </a:t>
            </a:r>
          </a:p>
          <a:p>
            <a:pPr algn="ctr"/>
            <a:r>
              <a:rPr lang="ru-RU" sz="2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пристать велят… </a:t>
            </a:r>
            <a:endParaRPr lang="ru-RU" sz="20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12" descr="https://stylishroom.com.ru/photoprint/Ramki/35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751" t="3031" r="2751" b="3387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10000">
    <p:wheel spokes="8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s1.studylib.ru/store/data/004674415_1-af2163f42fc1d9fa8ddb8b2e9efd3d61.png"/>
          <p:cNvPicPr>
            <a:picLocks noChangeAspect="1" noChangeArrowheads="1"/>
          </p:cNvPicPr>
          <p:nvPr/>
        </p:nvPicPr>
        <p:blipFill>
          <a:blip r:embed="rId2" cstate="print">
            <a:lum/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</p:spPr>
      </p:pic>
      <p:sp>
        <p:nvSpPr>
          <p:cNvPr id="29698" name="AutoShape 2" descr="https://s1.slide-share.ru/s_image/e773cafdaa83e67c7aa2e3413e06a2d0/c964b849-ea12-405a-9289-af53d3055eb7.jpe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611560" y="836712"/>
            <a:ext cx="2375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467544" y="332656"/>
            <a:ext cx="3240360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Кто на весь бы мир одна,</a:t>
            </a:r>
            <a:br>
              <a:rPr lang="ru-RU" b="1" dirty="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наткала всем полотна?</a:t>
            </a:r>
            <a:br>
              <a:rPr lang="ru-RU" b="1" dirty="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Сейчас плачет у станка,</a:t>
            </a:r>
            <a:br>
              <a:rPr lang="ru-RU" b="1" dirty="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не она царя жена.</a:t>
            </a:r>
          </a:p>
          <a:p>
            <a:pPr algn="ctr"/>
            <a:endParaRPr lang="ru-RU" b="1" dirty="0" smtClean="0">
              <a:solidFill>
                <a:srgbClr val="3333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dirty="0" smtClean="0"/>
              <a:t> </a:t>
            </a:r>
            <a:r>
              <a:rPr lang="ru-RU" b="1" dirty="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Кто на весь крещёный мир,</a:t>
            </a:r>
            <a:br>
              <a:rPr lang="ru-RU" b="1" dirty="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приготовить бралась пир?</a:t>
            </a:r>
            <a:br>
              <a:rPr lang="ru-RU" b="1" dirty="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А теперь на кухне злится,</a:t>
            </a:r>
            <a:br>
              <a:rPr lang="ru-RU" b="1" dirty="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что жена царя - сестрица.</a:t>
            </a:r>
          </a:p>
          <a:p>
            <a:pPr algn="ctr"/>
            <a:r>
              <a:rPr lang="ru-RU" b="1" dirty="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dirty="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b="1" dirty="0">
              <a:solidFill>
                <a:srgbClr val="3333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427984" y="260648"/>
            <a:ext cx="4536504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Очень крепким он родился,</a:t>
            </a:r>
            <a:br>
              <a:rPr lang="ru-RU" b="1" dirty="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Только в бочке очутился.</a:t>
            </a:r>
            <a:br>
              <a:rPr lang="ru-RU" b="1" dirty="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Баре бочку засмолили,</a:t>
            </a:r>
            <a:br>
              <a:rPr lang="ru-RU" b="1" dirty="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В океан её пустили.</a:t>
            </a:r>
            <a:br>
              <a:rPr lang="ru-RU" b="1" dirty="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Мчалась бочка по волнам,</a:t>
            </a:r>
            <a:br>
              <a:rPr lang="ru-RU" b="1" dirty="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Быстро рос ребёнок там,</a:t>
            </a:r>
            <a:br>
              <a:rPr lang="ru-RU" b="1" dirty="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Он волне морской молился</a:t>
            </a:r>
            <a:br>
              <a:rPr lang="ru-RU" b="1" dirty="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И на суше очутился.</a:t>
            </a:r>
            <a:br>
              <a:rPr lang="ru-RU" b="1" dirty="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Вышиб дно и вышел вон,</a:t>
            </a:r>
            <a:br>
              <a:rPr lang="ru-RU" b="1" dirty="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Звали как его? ….</a:t>
            </a:r>
            <a:endParaRPr lang="ru-RU" b="1" dirty="0">
              <a:solidFill>
                <a:srgbClr val="3333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9702" name="Picture 6" descr="https://citaty.info/files/quote-pictures/410436-skazka-o-care-saltane-198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3140968"/>
            <a:ext cx="3744416" cy="2880320"/>
          </a:xfrm>
          <a:prstGeom prst="rect">
            <a:avLst/>
          </a:prstGeom>
          <a:noFill/>
          <a:ln w="57150">
            <a:solidFill>
              <a:schemeClr val="bg2">
                <a:lumMod val="50000"/>
              </a:schemeClr>
            </a:solidFill>
          </a:ln>
        </p:spPr>
      </p:pic>
      <p:pic>
        <p:nvPicPr>
          <p:cNvPr id="29704" name="Picture 8" descr="https://ds04.infourok.ru/uploads/ex/04a0/0005bd77-167af709/img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27984" y="3140968"/>
            <a:ext cx="4248472" cy="3024337"/>
          </a:xfrm>
          <a:prstGeom prst="rect">
            <a:avLst/>
          </a:prstGeom>
          <a:noFill/>
        </p:spPr>
      </p:pic>
      <p:sp>
        <p:nvSpPr>
          <p:cNvPr id="10" name="Овал 9"/>
          <p:cNvSpPr/>
          <p:nvPr/>
        </p:nvSpPr>
        <p:spPr>
          <a:xfrm>
            <a:off x="4932040" y="6165304"/>
            <a:ext cx="3456384" cy="360040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err="1" smtClean="0">
                <a:solidFill>
                  <a:srgbClr val="EA36D5"/>
                </a:solidFill>
                <a:latin typeface="Times New Roman" pitchFamily="18" charset="0"/>
                <a:cs typeface="Times New Roman" pitchFamily="18" charset="0"/>
              </a:rPr>
              <a:t>Гвидон</a:t>
            </a:r>
            <a:endParaRPr lang="ru-RU" sz="2400" b="1" dirty="0">
              <a:solidFill>
                <a:srgbClr val="EA36D5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Овал 10"/>
          <p:cNvSpPr/>
          <p:nvPr/>
        </p:nvSpPr>
        <p:spPr>
          <a:xfrm>
            <a:off x="179512" y="6021288"/>
            <a:ext cx="3960440" cy="432048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EA36D5"/>
                </a:solidFill>
                <a:latin typeface="Times New Roman" pitchFamily="18" charset="0"/>
                <a:cs typeface="Times New Roman" pitchFamily="18" charset="0"/>
              </a:rPr>
              <a:t>Ткачиха с поварихой</a:t>
            </a:r>
            <a:endParaRPr lang="ru-RU" sz="2000" b="1" dirty="0">
              <a:solidFill>
                <a:srgbClr val="EA36D5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Picture 12" descr="https://stylishroom.com.ru/photoprint/Ramki/35.jp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751" t="3031" r="2751" b="3387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3" name="Picture 8" descr="https://multator.ru/preview/1pq65dfyrlzm"/>
          <p:cNvPicPr>
            <a:picLocks noChangeAspect="1" noChangeArrowheads="1" noCrop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491880" y="2060848"/>
            <a:ext cx="1800200" cy="9001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10000">
    <p:wheel spokes="8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s1.studylib.ru/store/data/004674415_1-af2163f42fc1d9fa8ddb8b2e9efd3d61.png"/>
          <p:cNvPicPr>
            <a:picLocks noChangeAspect="1" noChangeArrowheads="1"/>
          </p:cNvPicPr>
          <p:nvPr/>
        </p:nvPicPr>
        <p:blipFill>
          <a:blip r:embed="rId2" cstate="print">
            <a:lum/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395536" y="332656"/>
            <a:ext cx="3672408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Пушки с пристани палят,</a:t>
            </a:r>
            <a:br>
              <a:rPr lang="ru-RU" sz="2000" b="1" dirty="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Всем сейчас сказать велят,</a:t>
            </a:r>
            <a:br>
              <a:rPr lang="ru-RU" sz="2000" b="1" dirty="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Как зовется этот остров,</a:t>
            </a:r>
            <a:br>
              <a:rPr lang="ru-RU" sz="2000" b="1" dirty="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Где живется сказкам просто?</a:t>
            </a:r>
            <a:br>
              <a:rPr lang="ru-RU" sz="2000" b="1" dirty="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000" dirty="0"/>
          </a:p>
        </p:txBody>
      </p:sp>
      <p:sp>
        <p:nvSpPr>
          <p:cNvPr id="4" name="Овал 3"/>
          <p:cNvSpPr/>
          <p:nvPr/>
        </p:nvSpPr>
        <p:spPr>
          <a:xfrm>
            <a:off x="467544" y="6021288"/>
            <a:ext cx="2915816" cy="648072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EA36D5"/>
                </a:solidFill>
                <a:latin typeface="Times New Roman" pitchFamily="18" charset="0"/>
                <a:cs typeface="Times New Roman" pitchFamily="18" charset="0"/>
              </a:rPr>
              <a:t>Буян</a:t>
            </a:r>
            <a:endParaRPr lang="ru-RU" sz="2400" b="1" dirty="0">
              <a:solidFill>
                <a:srgbClr val="EA36D5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283968" y="404664"/>
            <a:ext cx="446449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Что за зверь в хрустальном доме</a:t>
            </a:r>
            <a:br>
              <a:rPr lang="ru-RU" sz="2000" b="1" dirty="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Князю прибыль создает.</a:t>
            </a:r>
            <a:br>
              <a:rPr lang="ru-RU" sz="2000" b="1" dirty="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«Во саду ли, в огороде…»</a:t>
            </a:r>
            <a:br>
              <a:rPr lang="ru-RU" sz="2000" b="1" dirty="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Громко песенку поет</a:t>
            </a:r>
            <a:endParaRPr lang="ru-RU" sz="2000" b="1" dirty="0">
              <a:solidFill>
                <a:srgbClr val="3333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Овал 5"/>
          <p:cNvSpPr/>
          <p:nvPr/>
        </p:nvSpPr>
        <p:spPr>
          <a:xfrm>
            <a:off x="5148064" y="6093296"/>
            <a:ext cx="3024336" cy="620688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EA36D5"/>
                </a:solidFill>
                <a:latin typeface="Times New Roman" pitchFamily="18" charset="0"/>
                <a:cs typeface="Times New Roman" pitchFamily="18" charset="0"/>
              </a:rPr>
              <a:t>Белка</a:t>
            </a:r>
            <a:endParaRPr lang="ru-RU" sz="2400" b="1" dirty="0">
              <a:solidFill>
                <a:srgbClr val="EA36D5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22" name="Picture 2" descr="https://iphsph.ru/images/stories/biblioteka/Scool/Saltan.jpg"/>
          <p:cNvPicPr>
            <a:picLocks noChangeAspect="1" noChangeArrowheads="1"/>
          </p:cNvPicPr>
          <p:nvPr/>
        </p:nvPicPr>
        <p:blipFill>
          <a:blip r:embed="rId3" cstate="print"/>
          <a:srcRect l="21540"/>
          <a:stretch>
            <a:fillRect/>
          </a:stretch>
        </p:blipFill>
        <p:spPr bwMode="auto">
          <a:xfrm>
            <a:off x="107504" y="1835176"/>
            <a:ext cx="4032448" cy="3898080"/>
          </a:xfrm>
          <a:prstGeom prst="rect">
            <a:avLst/>
          </a:prstGeom>
          <a:noFill/>
          <a:ln w="57150">
            <a:solidFill>
              <a:srgbClr val="00B0F0"/>
            </a:solidFill>
          </a:ln>
        </p:spPr>
      </p:pic>
      <p:pic>
        <p:nvPicPr>
          <p:cNvPr id="30724" name="Picture 4" descr="https://avatars.mds.yandex.net/get-zen_doc/3683658/pub_60112bce7d9f5f1cccbf8fa0_60112f00a3e47e7ee8862af7/scale_120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3968" y="1844824"/>
            <a:ext cx="4569024" cy="3888432"/>
          </a:xfrm>
          <a:prstGeom prst="rect">
            <a:avLst/>
          </a:prstGeom>
          <a:noFill/>
          <a:ln w="57150">
            <a:solidFill>
              <a:srgbClr val="00B0F0"/>
            </a:solidFill>
          </a:ln>
        </p:spPr>
      </p:pic>
      <p:pic>
        <p:nvPicPr>
          <p:cNvPr id="9" name="Picture 12" descr="https://stylishroom.com.ru/photoprint/Ramki/35.jp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751" t="3031" r="2751" b="3387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0" name="Picture 8" descr="https://multator.ru/preview/1pq65dfyrlzm"/>
          <p:cNvPicPr>
            <a:picLocks noChangeAspect="1" noChangeArrowheads="1" noCrop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419872" y="5733256"/>
            <a:ext cx="1905000" cy="9525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10000">
    <p:wheel spokes="8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s1.studylib.ru/store/data/004674415_1-af2163f42fc1d9fa8ddb8b2e9efd3d61.png"/>
          <p:cNvPicPr>
            <a:picLocks noChangeAspect="1" noChangeArrowheads="1"/>
          </p:cNvPicPr>
          <p:nvPr/>
        </p:nvPicPr>
        <p:blipFill>
          <a:blip r:embed="rId2" cstate="print">
            <a:lum/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323528" y="476672"/>
            <a:ext cx="4104456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Князь </a:t>
            </a:r>
            <a:r>
              <a:rPr lang="ru-RU" sz="2000" b="1" dirty="0" err="1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Гвидон</a:t>
            </a:r>
            <a:r>
              <a:rPr lang="ru-RU" sz="2000" b="1" dirty="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по океану</a:t>
            </a:r>
            <a:br>
              <a:rPr lang="ru-RU" sz="2000" b="1" dirty="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Трижды плыл к царю </a:t>
            </a:r>
            <a:r>
              <a:rPr lang="ru-RU" sz="2000" b="1" dirty="0" err="1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Салтану</a:t>
            </a:r>
            <a:r>
              <a:rPr lang="ru-RU" sz="2000" b="1" dirty="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br>
              <a:rPr lang="ru-RU" sz="2000" b="1" dirty="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Незамеченным добрался.</a:t>
            </a:r>
            <a:br>
              <a:rPr lang="ru-RU" sz="2000" b="1" dirty="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А в кого он превращался?</a:t>
            </a:r>
            <a:br>
              <a:rPr lang="ru-RU" sz="2000" b="1" dirty="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dirty="0"/>
          </a:p>
        </p:txBody>
      </p:sp>
      <p:pic>
        <p:nvPicPr>
          <p:cNvPr id="31746" name="Picture 2" descr="https://ds05.infourok.ru/uploads/ex/0ff5/0004904c-7fabf9b3/img6.jpg"/>
          <p:cNvPicPr>
            <a:picLocks noChangeAspect="1" noChangeArrowheads="1"/>
          </p:cNvPicPr>
          <p:nvPr/>
        </p:nvPicPr>
        <p:blipFill>
          <a:blip r:embed="rId3" cstate="print"/>
          <a:srcRect t="30313"/>
          <a:stretch>
            <a:fillRect/>
          </a:stretch>
        </p:blipFill>
        <p:spPr bwMode="auto">
          <a:xfrm>
            <a:off x="179512" y="1916832"/>
            <a:ext cx="4032448" cy="35192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Овал 4"/>
          <p:cNvSpPr/>
          <p:nvPr/>
        </p:nvSpPr>
        <p:spPr>
          <a:xfrm>
            <a:off x="611560" y="5805264"/>
            <a:ext cx="3240360" cy="792088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EA36D5"/>
                </a:solidFill>
                <a:latin typeface="Times New Roman" pitchFamily="18" charset="0"/>
                <a:cs typeface="Times New Roman" pitchFamily="18" charset="0"/>
              </a:rPr>
              <a:t>Комар, муха, шмель</a:t>
            </a:r>
            <a:endParaRPr lang="ru-RU" sz="2400" b="1" dirty="0">
              <a:solidFill>
                <a:srgbClr val="EA36D5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644008" y="476672"/>
            <a:ext cx="4248472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То не птица, а царица</a:t>
            </a:r>
            <a:br>
              <a:rPr lang="ru-RU" sz="2000" b="1" dirty="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На нее ты посмотри —</a:t>
            </a:r>
            <a:br>
              <a:rPr lang="ru-RU" sz="2000" b="1" dirty="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Все в ней дивной красоты.</a:t>
            </a:r>
            <a:br>
              <a:rPr lang="ru-RU" sz="2000" b="1" dirty="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dirty="0"/>
          </a:p>
        </p:txBody>
      </p:sp>
      <p:sp>
        <p:nvSpPr>
          <p:cNvPr id="7" name="Овал 6"/>
          <p:cNvSpPr/>
          <p:nvPr/>
        </p:nvSpPr>
        <p:spPr>
          <a:xfrm>
            <a:off x="5076056" y="5805264"/>
            <a:ext cx="3600400" cy="792088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EA36D5"/>
                </a:solidFill>
                <a:latin typeface="Times New Roman" pitchFamily="18" charset="0"/>
                <a:cs typeface="Times New Roman" pitchFamily="18" charset="0"/>
              </a:rPr>
              <a:t>Царевна-Лебедь</a:t>
            </a:r>
            <a:endParaRPr lang="ru-RU" sz="2400" b="1" dirty="0">
              <a:solidFill>
                <a:srgbClr val="EA36D5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1748" name="Picture 4" descr="https://i.pinimg.com/736x/6c/a6/93/6ca6939aeb13c8a319525b248e3b22de.jpg"/>
          <p:cNvPicPr>
            <a:picLocks noChangeAspect="1" noChangeArrowheads="1"/>
          </p:cNvPicPr>
          <p:nvPr/>
        </p:nvPicPr>
        <p:blipFill>
          <a:blip r:embed="rId4" cstate="print"/>
          <a:srcRect t="28000"/>
          <a:stretch>
            <a:fillRect/>
          </a:stretch>
        </p:blipFill>
        <p:spPr bwMode="auto">
          <a:xfrm>
            <a:off x="4355976" y="1928802"/>
            <a:ext cx="2244306" cy="34290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1756" name="Picture 12" descr="https://i.pinimg.com/originals/89/bb/04/89bb044e965e4463b2b4d42a9a60ee38.jpg"/>
          <p:cNvPicPr>
            <a:picLocks noChangeAspect="1" noChangeArrowheads="1"/>
          </p:cNvPicPr>
          <p:nvPr/>
        </p:nvPicPr>
        <p:blipFill>
          <a:blip r:embed="rId5" cstate="print"/>
          <a:srcRect l="17766" r="15229"/>
          <a:stretch>
            <a:fillRect/>
          </a:stretch>
        </p:blipFill>
        <p:spPr bwMode="auto">
          <a:xfrm flipH="1">
            <a:off x="6516216" y="2000240"/>
            <a:ext cx="2448272" cy="33575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12" descr="https://stylishroom.com.ru/photoprint/Ramki/35.jpg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751" t="3031" r="2751" b="3387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1" name="Picture 8" descr="https://multator.ru/preview/1pq65dfyrlzm"/>
          <p:cNvPicPr>
            <a:picLocks noChangeAspect="1" noChangeArrowheads="1" noCrop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419872" y="5229200"/>
            <a:ext cx="1905000" cy="9525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10000">
    <p:wheel spokes="8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1122</TotalTime>
  <Words>524</Words>
  <Application>Microsoft Office PowerPoint</Application>
  <PresentationFormat>Экран (4:3)</PresentationFormat>
  <Paragraphs>146</Paragraphs>
  <Slides>21</Slides>
  <Notes>1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2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1</dc:creator>
  <cp:lastModifiedBy>1</cp:lastModifiedBy>
  <cp:revision>122</cp:revision>
  <dcterms:created xsi:type="dcterms:W3CDTF">2021-05-28T16:43:09Z</dcterms:created>
  <dcterms:modified xsi:type="dcterms:W3CDTF">2021-06-05T07:44:28Z</dcterms:modified>
</cp:coreProperties>
</file>