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75" r:id="rId9"/>
    <p:sldId id="278" r:id="rId10"/>
    <p:sldId id="262" r:id="rId11"/>
    <p:sldId id="274" r:id="rId12"/>
    <p:sldId id="277" r:id="rId13"/>
    <p:sldId id="264" r:id="rId14"/>
    <p:sldId id="270" r:id="rId15"/>
    <p:sldId id="266" r:id="rId16"/>
    <p:sldId id="265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2BAB9-E4AF-4403-8189-CD59A106184E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4B396-8993-4B2C-9DB7-C75DB167C3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3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B396-8993-4B2C-9DB7-C75DB167C3C7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55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8E2A-D61C-4150-BE90-829327F2E2DF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784-ADBB-4002-A9E4-C59656A5EF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57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8E2A-D61C-4150-BE90-829327F2E2DF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784-ADBB-4002-A9E4-C59656A5EF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41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8E2A-D61C-4150-BE90-829327F2E2DF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784-ADBB-4002-A9E4-C59656A5EF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25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8E2A-D61C-4150-BE90-829327F2E2DF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784-ADBB-4002-A9E4-C59656A5EF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22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8E2A-D61C-4150-BE90-829327F2E2DF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784-ADBB-4002-A9E4-C59656A5EF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63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8E2A-D61C-4150-BE90-829327F2E2DF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784-ADBB-4002-A9E4-C59656A5EF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59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8E2A-D61C-4150-BE90-829327F2E2DF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784-ADBB-4002-A9E4-C59656A5EF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66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8E2A-D61C-4150-BE90-829327F2E2DF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784-ADBB-4002-A9E4-C59656A5EF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50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8E2A-D61C-4150-BE90-829327F2E2DF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784-ADBB-4002-A9E4-C59656A5EF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24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8E2A-D61C-4150-BE90-829327F2E2DF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784-ADBB-4002-A9E4-C59656A5EF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72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8E2A-D61C-4150-BE90-829327F2E2DF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2784-ADBB-4002-A9E4-C59656A5EF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1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8E2A-D61C-4150-BE90-829327F2E2DF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E2784-ADBB-4002-A9E4-C59656A5EF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01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unnamed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0" y="-16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9772" y="1340768"/>
            <a:ext cx="4392488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13690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МКУК «Детская библиотека»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Старощербиновского сельского поселения</a:t>
            </a:r>
            <a:endParaRPr lang="ru-RU" sz="24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Бос\Desktop\unnam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r="11968"/>
          <a:stretch/>
        </p:blipFill>
        <p:spPr bwMode="auto">
          <a:xfrm>
            <a:off x="2267744" y="1196752"/>
            <a:ext cx="482453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4725144"/>
            <a:ext cx="7920880" cy="889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 жалею, не зову, не плачу…</a:t>
            </a:r>
            <a:endParaRPr lang="ru-RU" sz="44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5877272"/>
            <a:ext cx="66967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Встреча  с  писателем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9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unnamed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052736"/>
            <a:ext cx="669674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365104"/>
            <a:ext cx="7920880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15000"/>
              </a:lnSpc>
              <a:spcAft>
                <a:spcPts val="180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 временем, меняется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стиль поэта, так как он начинает одеваться немного сказочно и более элегантно.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Стихотворения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юного гения тогда с вниманием слушали и С.М. Городецкий, и великий Александр Блок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Из-за выпущенного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сборника «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Радуницы», Есенин получил более широкую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известность, которая дошла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до самой Императрицы Александры Федоровны. Она часто звала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Сергея 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Царское Село, чтобы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он мог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читать свои произведения ей и ее дочерям.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180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7" name="Picture 3" descr="C:\Users\Бос\Desktop\0da8a03c65430df81e6c0e3654b341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928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unnamed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8"/>
          <a:stretch/>
        </p:blipFill>
        <p:spPr bwMode="auto">
          <a:xfrm>
            <a:off x="0" y="-461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35846"/>
            <a:ext cx="4950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 Cyr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 Cyr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 Cyr"/>
            </a:endParaRPr>
          </a:p>
          <a:p>
            <a:pPr algn="ctr"/>
            <a:r>
              <a:rPr lang="ru-RU" b="1" dirty="0"/>
              <a:t/>
            </a:r>
            <a:br>
              <a:rPr lang="ru-RU" b="1" dirty="0"/>
            </a:b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028343"/>
            <a:ext cx="43204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Гой ты, Русь, моя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родная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Гой ты, Русь, моя родная,</a:t>
            </a:r>
            <a:b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Хаты — в ризах образа…</a:t>
            </a:r>
            <a:b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Не видать конца и края —</a:t>
            </a:r>
            <a:b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Только синь сосет глаза.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Как захожий богомолец,</a:t>
            </a:r>
            <a:b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Я смотрю твои поля.</a:t>
            </a:r>
            <a:b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А у низеньких околиц</a:t>
            </a:r>
            <a:b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Звонно чахнут тополя.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Пахнет яблоком и медом</a:t>
            </a:r>
            <a:b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По церквам твой кроткий Спас.</a:t>
            </a:r>
            <a:b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И гудит за корогодом</a:t>
            </a:r>
            <a:b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На лугах веселый пляс.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Побегу по мятой стежке</a:t>
            </a:r>
            <a:b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На приволь зеленых лех,</a:t>
            </a:r>
            <a:b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Мне навстречу, как сережки,</a:t>
            </a:r>
            <a:b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Прозвенит девичий смех.</a:t>
            </a:r>
            <a:endParaRPr lang="ru-RU" sz="2000" b="1" i="0" dirty="0">
              <a:solidFill>
                <a:srgbClr val="002060"/>
              </a:solidFill>
              <a:effectLst/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  <p:pic>
        <p:nvPicPr>
          <p:cNvPr id="4098" name="Picture 2" descr="C:\Users\Бос\Desktop\рус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166"/>
            <a:ext cx="4427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5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unnamed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8"/>
          <a:stretch/>
        </p:blipFill>
        <p:spPr bwMode="auto">
          <a:xfrm>
            <a:off x="-4624" y="-461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35846"/>
            <a:ext cx="49502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 Cyr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 Cyr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 Cyr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 Cyr"/>
              </a:rPr>
              <a:t>***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400" b="1" dirty="0" smtClean="0">
                <a:solidFill>
                  <a:schemeClr val="tx2"/>
                </a:solidFill>
                <a:latin typeface="Times New Roman Cyr"/>
              </a:rPr>
              <a:t>Край </a:t>
            </a:r>
            <a:r>
              <a:rPr lang="ru-RU" sz="2400" b="1" dirty="0">
                <a:solidFill>
                  <a:schemeClr val="tx2"/>
                </a:solidFill>
                <a:latin typeface="Times New Roman Cyr"/>
              </a:rPr>
              <a:t>родной, поля, как святцы,</a:t>
            </a:r>
            <a:r>
              <a:rPr lang="ru-RU" sz="2400" b="1" dirty="0">
                <a:solidFill>
                  <a:schemeClr val="tx2"/>
                </a:solidFill>
              </a:rPr>
              <a:t/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  <a:latin typeface="Times New Roman Cyr"/>
              </a:rPr>
              <a:t>Рощи в венчиках иконных...</a:t>
            </a:r>
            <a:r>
              <a:rPr lang="ru-RU" sz="2400" b="1" dirty="0">
                <a:solidFill>
                  <a:schemeClr val="tx2"/>
                </a:solidFill>
              </a:rPr>
              <a:t/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  <a:latin typeface="Times New Roman Cyr"/>
              </a:rPr>
              <a:t>Я хотел бы затеряться</a:t>
            </a:r>
            <a:r>
              <a:rPr lang="ru-RU" sz="2400" b="1" dirty="0">
                <a:solidFill>
                  <a:schemeClr val="tx2"/>
                </a:solidFill>
              </a:rPr>
              <a:t/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  <a:latin typeface="Times New Roman Cyr"/>
              </a:rPr>
              <a:t>В зеленях твоих стозвонных.</a:t>
            </a:r>
            <a:r>
              <a:rPr lang="ru-RU" sz="2400" b="1" dirty="0">
                <a:solidFill>
                  <a:schemeClr val="tx2"/>
                </a:solidFill>
              </a:rPr>
              <a:t/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 Cyr"/>
              </a:rPr>
              <a:t>Курит </a:t>
            </a:r>
            <a:r>
              <a:rPr lang="ru-RU" sz="2400" b="1" dirty="0">
                <a:solidFill>
                  <a:schemeClr val="tx2"/>
                </a:solidFill>
                <a:latin typeface="Times New Roman Cyr"/>
              </a:rPr>
              <a:t>облаком болото,</a:t>
            </a:r>
            <a:r>
              <a:rPr lang="ru-RU" sz="2400" b="1" dirty="0">
                <a:solidFill>
                  <a:schemeClr val="tx2"/>
                </a:solidFill>
              </a:rPr>
              <a:t/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  <a:latin typeface="Times New Roman Cyr"/>
              </a:rPr>
              <a:t>Гарь в небесном коромысле.</a:t>
            </a:r>
            <a:r>
              <a:rPr lang="ru-RU" sz="2400" b="1" dirty="0">
                <a:solidFill>
                  <a:schemeClr val="tx2"/>
                </a:solidFill>
              </a:rPr>
              <a:t/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  <a:latin typeface="Times New Roman Cyr"/>
              </a:rPr>
              <a:t>С тихой тайной для кого-то</a:t>
            </a:r>
            <a:r>
              <a:rPr lang="ru-RU" sz="2400" b="1" dirty="0">
                <a:solidFill>
                  <a:schemeClr val="tx2"/>
                </a:solidFill>
              </a:rPr>
              <a:t/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  <a:latin typeface="Times New Roman Cyr"/>
              </a:rPr>
              <a:t>Затаил я в сердце мысли.</a:t>
            </a:r>
            <a:r>
              <a:rPr lang="ru-RU" sz="2400" b="1" dirty="0">
                <a:solidFill>
                  <a:schemeClr val="tx2"/>
                </a:solidFill>
              </a:rPr>
              <a:t/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 Cyr"/>
              </a:rPr>
              <a:t>Всё </a:t>
            </a:r>
            <a:r>
              <a:rPr lang="ru-RU" sz="2400" b="1" dirty="0">
                <a:solidFill>
                  <a:schemeClr val="tx2"/>
                </a:solidFill>
                <a:latin typeface="Times New Roman Cyr"/>
              </a:rPr>
              <a:t>встречаю, всё приемлю,</a:t>
            </a:r>
            <a:r>
              <a:rPr lang="ru-RU" sz="2400" b="1" dirty="0">
                <a:solidFill>
                  <a:schemeClr val="tx2"/>
                </a:solidFill>
              </a:rPr>
              <a:t/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  <a:latin typeface="Times New Roman Cyr"/>
              </a:rPr>
              <a:t>Рад и счастлив душу вынуть.</a:t>
            </a:r>
            <a:r>
              <a:rPr lang="ru-RU" sz="2400" b="1" dirty="0">
                <a:solidFill>
                  <a:schemeClr val="tx2"/>
                </a:solidFill>
              </a:rPr>
              <a:t/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  <a:latin typeface="Times New Roman Cyr"/>
              </a:rPr>
              <a:t>Я пришёл на эту землю,</a:t>
            </a:r>
            <a:r>
              <a:rPr lang="ru-RU" sz="2400" b="1" dirty="0">
                <a:solidFill>
                  <a:schemeClr val="tx2"/>
                </a:solidFill>
              </a:rPr>
              <a:t/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  <a:latin typeface="Times New Roman Cyr"/>
              </a:rPr>
              <a:t>Чтоб скорей её покинуть.</a:t>
            </a:r>
            <a:r>
              <a:rPr lang="ru-RU" sz="2400" b="1" dirty="0">
                <a:solidFill>
                  <a:schemeClr val="tx2"/>
                </a:solidFill>
              </a:rPr>
              <a:t/>
            </a:r>
            <a:br>
              <a:rPr lang="ru-RU" sz="2400" b="1" dirty="0">
                <a:solidFill>
                  <a:schemeClr val="tx2"/>
                </a:solidFill>
              </a:rPr>
            </a:b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unnamed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6"/>
          <a:stretch/>
        </p:blipFill>
        <p:spPr bwMode="auto">
          <a:xfrm>
            <a:off x="-41854" y="79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2687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836712"/>
            <a:ext cx="3528392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он изящен,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 тому ж поэт,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 небольшой,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ухватистой силою,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какую- то женщину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орока с лишним лет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азывал скверной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евченкой и своею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илою.</a:t>
            </a:r>
          </a:p>
          <a:p>
            <a:pPr algn="ctr"/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 .Есенин</a:t>
            </a:r>
          </a:p>
          <a:p>
            <a:pPr algn="ctr"/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 descr="C:\Users\%D0%91%D0%BE%D1%81\Desktop\wbW3DZiFWwqYAY7NmSr4tokgbLGQHWBW1n9Rayln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6" descr="C:\Users\%D0%91%D0%BE%D1%81\Desktop\wbW3DZiFWwqYAY7NmSr4tokgbLGQHWBW1n9Rayln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2" name="Picture 8" descr="Айседора Дункан - гений хореографии (15 фото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12774" y="312738"/>
            <a:ext cx="3743201" cy="419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2775" y="4581128"/>
            <a:ext cx="7991673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Aft>
                <a:spcPts val="1800"/>
              </a:spcAft>
            </a:pPr>
            <a:endParaRPr lang="ru-RU" sz="1600" b="1" dirty="0" smtClean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fontAlgn="base">
              <a:spcAft>
                <a:spcPts val="1800"/>
              </a:spcAft>
            </a:pPr>
            <a:endParaRPr lang="ru-RU" b="1" dirty="0" smtClean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fontAlgn="base">
              <a:spcAft>
                <a:spcPts val="1800"/>
              </a:spcAft>
            </a:pP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В </a:t>
            </a: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официальный брак поэт вступил в Айседорой Дункан, которая профессионально занималась танцами. Эта история любви запомнилась многим, так как их отношения были </a:t>
            </a:r>
            <a:r>
              <a:rPr lang="ru-RU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красивыми и  романтичными. Женщина </a:t>
            </a: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была известной танцовщицей в </a:t>
            </a:r>
            <a:r>
              <a:rPr lang="ru-RU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Америке. Следующей </a:t>
            </a: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женой стала Софья Толстая, которая была родственницей известного классика, союз также распался меньше, чем через год.</a:t>
            </a:r>
            <a:endParaRPr lang="ru-RU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 fontAlgn="base">
              <a:spcAft>
                <a:spcPts val="1800"/>
              </a:spcAft>
            </a:pPr>
            <a:endParaRPr lang="ru-RU" sz="1600" b="1" dirty="0" smtClean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 fontAlgn="base">
              <a:spcAft>
                <a:spcPts val="1800"/>
              </a:spcAft>
            </a:pPr>
            <a:endParaRPr lang="ru-RU" sz="1600" b="1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unnamed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6"/>
          <a:stretch/>
        </p:blipFill>
        <p:spPr bwMode="auto">
          <a:xfrm>
            <a:off x="-396552" y="7937"/>
            <a:ext cx="9540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C:\Users\%D0%91%D0%BE%D1%81\Desktop\wbW3DZiFWwqYAY7NmSr4tokgbLGQHWBW1n9Rayln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AutoShape 6" descr="C:\Users\%D0%91%D0%BE%D1%81\Desktop\wbW3DZiFWwqYAY7NmSr4tokgbLGQHWBW1n9Rayln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980728"/>
            <a:ext cx="5688632" cy="127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982177"/>
            <a:ext cx="4572000" cy="538609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lvl="0" algn="ctr"/>
            <a:endParaRPr lang="ru-RU" sz="3200" b="1" i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Письмо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 женщине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 помните,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 все, конечно, помните,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я стоял,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Приблизившись к стене,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Взволнованно ходили вы по комнате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что-то резкое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лицо бросали мне.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 говорили: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Нам пора расстаться,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вас измучила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Моя шальная жизнь,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вам пора за дело приниматься,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 мой удел -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Катиться дальше,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вниз…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3888432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Бос\Desktop\unnamed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7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1340768"/>
            <a:ext cx="3456384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1920 годов в творчестве С.А. Есенина появляются первые размышления о смысле жизни. Он анализирует свою юность, растраченную впустую.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 растратил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сил на мимолетные увлечения, отчего чувствовал себя усталым и избитым жизнью. Он прожил только четверть века, но уже ощутил увядание, грусть и тяжесть прожитых лет.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16684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66843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жалею, не зову, </a:t>
            </a:r>
          </a:p>
          <a:p>
            <a:pPr lvl="0"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плачу,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пройдёт, </a:t>
            </a:r>
          </a:p>
          <a:p>
            <a:pPr lvl="0"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 белых яблонь дым.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Увяданья золотом охваченный,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не буду больше молодым…</a:t>
            </a:r>
          </a:p>
        </p:txBody>
      </p:sp>
    </p:spTree>
    <p:extLst>
      <p:ext uri="{BB962C8B-B14F-4D97-AF65-F5344CB8AC3E}">
        <p14:creationId xmlns:p14="http://schemas.microsoft.com/office/powerpoint/2010/main" val="11670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unnamed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7"/>
          <a:stretch/>
        </p:blipFill>
        <p:spPr bwMode="auto">
          <a:xfrm>
            <a:off x="-118864" y="-597768"/>
            <a:ext cx="9262864" cy="745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645024"/>
            <a:ext cx="3816424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/>
              </a:rPr>
              <a:t>   До</a:t>
            </a:r>
            <a:r>
              <a:rPr lang="ru-RU" b="1" dirty="0">
                <a:solidFill>
                  <a:srgbClr val="C00000"/>
                </a:solidFill>
                <a:latin typeface="Arial"/>
              </a:rPr>
              <a:t> свиданья, друг мой</a:t>
            </a:r>
            <a:r>
              <a:rPr lang="ru-RU" b="1" dirty="0" smtClean="0">
                <a:solidFill>
                  <a:srgbClr val="C00000"/>
                </a:solidFill>
                <a:latin typeface="Arial"/>
              </a:rPr>
              <a:t>,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/>
              </a:rPr>
              <a:t> до свиданья.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/>
              </a:rPr>
              <a:t>Милый мой, ты у меня в груди.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/>
              </a:rPr>
              <a:t>Предназначенное расставанье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/>
              </a:rPr>
              <a:t>Обещает встречу </a:t>
            </a:r>
            <a:r>
              <a:rPr lang="ru-RU" b="1" dirty="0" smtClean="0">
                <a:solidFill>
                  <a:srgbClr val="C00000"/>
                </a:solidFill>
                <a:latin typeface="Arial"/>
              </a:rPr>
              <a:t>впереди…</a:t>
            </a:r>
            <a:endParaRPr lang="ru-RU" b="1" i="0" dirty="0">
              <a:solidFill>
                <a:srgbClr val="C00000"/>
              </a:solidFill>
              <a:effectLst/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12568" y="548680"/>
            <a:ext cx="3875856" cy="554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28 декабря 1925 года в ленинградской гостинице «Англетер» нашли безжизненное тело Есенина. </a:t>
            </a:r>
          </a:p>
          <a:p>
            <a:pPr algn="just"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Последнее его стихотворение — «До свиданья, друг мой, до свиданья…» — было написано в этой гостинице .</a:t>
            </a:r>
          </a:p>
          <a:p>
            <a:pPr algn="just"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Похоронен 31 декабря 1925 года в г. Москва на Ваганьковском кладбище.</a:t>
            </a:r>
          </a:p>
          <a:p>
            <a:pPr algn="just"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все-таки Есенин — не трагический поэт. Его стихи — гимн жизни во всех ее проявлениях. Гимн жизни непредсказуемой, трудной, полной разочарований, но по-прежнему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прекрасной.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764704"/>
            <a:ext cx="3456384" cy="2365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C:\Users\Бос\Desktop\46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87474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7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img_user_file_58c4f6e017e99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17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unnamed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860032" y="1412776"/>
            <a:ext cx="3744416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12776"/>
            <a:ext cx="3312368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3 октября 2020 года   исполняется 125 лет со дня рождения великого  русского поэта С. А. Есенина. За свою короткую жизнь, он  создал более  400  трогательных и проникновенных стихов и поэм.  Его произведения знают во всем мире. Многие из них положены на музыку и обрели новую жизнь в качестве любимых всеми песен и романсов.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Бос\Desktop\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b="6666"/>
          <a:stretch/>
        </p:blipFill>
        <p:spPr bwMode="auto">
          <a:xfrm>
            <a:off x="4283968" y="1052736"/>
            <a:ext cx="432048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0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unnamed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"/>
          <a:stretch/>
        </p:blipFill>
        <p:spPr bwMode="auto">
          <a:xfrm>
            <a:off x="-20081" y="710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988840"/>
            <a:ext cx="5904656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725144"/>
            <a:ext cx="756084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15000"/>
              </a:lnSpc>
              <a:spcAft>
                <a:spcPts val="18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Есенин С.А. родом из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Рязанской губернии, села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Константиновка. Финансовое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состояние семьи будущего поэта нельзя было назвать даже терпимым, так как его родители были достаточно бедными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2A2A2C"/>
                </a:solidFill>
                <a:latin typeface="Arial"/>
                <a:ea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 они относились к крестьянскому роду, а поэтому вынуждены были много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работать.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Сергей Есенин в детств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272808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3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unnamed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3"/>
          <a:stretch/>
        </p:blipFill>
        <p:spPr bwMode="auto">
          <a:xfrm>
            <a:off x="-23597" y="-36004"/>
            <a:ext cx="9144000" cy="68580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971600" y="1196752"/>
            <a:ext cx="360040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1124744"/>
            <a:ext cx="3600400" cy="4971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15000"/>
              </a:lnSpc>
              <a:spcAft>
                <a:spcPts val="1800"/>
              </a:spcAft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Родители Сергея Есенина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          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отец Александр Никитич Есенин (1873 - 1931), мать - Татьяна Фёдоровна Есенина,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1875 - 1955).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  <a:spcAft>
                <a:spcPts val="180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После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переезда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отца на работу 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Москву,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мальчик стал жить у своего родного деда-старообрядца, отца матери. Именно там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Сережа получил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мужское воспитание, которым на свой лад занимались сразу три его дяди. Так как они не успели обзавестись своими семьями, то старались уделить мальчику много внимания.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Бос\Desktop\roditely_esenina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381642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2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unnamed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556792"/>
            <a:ext cx="5472608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149080"/>
            <a:ext cx="7560840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15000"/>
              </a:lnSpc>
              <a:spcAft>
                <a:spcPts val="1800"/>
              </a:spcAft>
            </a:pPr>
            <a:r>
              <a:rPr lang="ru-RU" dirty="0" smtClean="0">
                <a:solidFill>
                  <a:srgbClr val="2A2A2C"/>
                </a:solidFill>
                <a:latin typeface="Arial"/>
                <a:ea typeface="Times New Roman"/>
              </a:rPr>
              <a:t>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После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такого домашнего воспитания семьей было решено отправить Сережу на обучение в Константиновскую земскую школу. Он учился там с девяти до четырнадцати лет и отличался не только своими способностями, но и плохим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поведением.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После окончания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Земской школы, перешел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церковно-приходскую, находящуюся в селенье Спас-Клепки. Уже в 1909 году, после пятилетнего обучения, Есенин окончил и Земское училище в Константиновке. </a:t>
            </a:r>
            <a:endParaRPr lang="ru-RU" dirty="0"/>
          </a:p>
        </p:txBody>
      </p:sp>
      <p:pic>
        <p:nvPicPr>
          <p:cNvPr id="5" name="Рисунок 4" descr="Сергей Есенин в деревн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912768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5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unnamed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556792"/>
            <a:ext cx="5472608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196752"/>
            <a:ext cx="712879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algn="ctr"/>
            <a:endParaRPr lang="ru-RU" dirty="0">
              <a:solidFill>
                <a:srgbClr val="000000"/>
              </a:solidFill>
              <a:latin typeface="Arial"/>
              <a:ea typeface="Calibri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algn="ctr"/>
            <a:endParaRPr lang="ru-RU" dirty="0">
              <a:solidFill>
                <a:srgbClr val="000000"/>
              </a:solidFill>
              <a:latin typeface="Arial"/>
              <a:ea typeface="Calibri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algn="ctr"/>
            <a:endParaRPr lang="ru-RU" dirty="0">
              <a:solidFill>
                <a:srgbClr val="000000"/>
              </a:solidFill>
              <a:latin typeface="Arial"/>
              <a:ea typeface="Calibri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algn="ctr"/>
            <a:endParaRPr lang="ru-RU" dirty="0">
              <a:solidFill>
                <a:srgbClr val="000000"/>
              </a:solidFill>
              <a:latin typeface="Arial"/>
              <a:ea typeface="Calibri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algn="ctr"/>
            <a:endParaRPr lang="ru-RU" dirty="0">
              <a:solidFill>
                <a:srgbClr val="000000"/>
              </a:solidFill>
              <a:latin typeface="Arial"/>
              <a:ea typeface="Calibri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algn="ctr"/>
            <a:endParaRPr lang="ru-RU" dirty="0">
              <a:solidFill>
                <a:srgbClr val="000000"/>
              </a:solidFill>
              <a:latin typeface="Arial"/>
              <a:ea typeface="Calibri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algn="ctr"/>
            <a:endParaRPr lang="ru-RU" dirty="0">
              <a:solidFill>
                <a:srgbClr val="000000"/>
              </a:solidFill>
              <a:latin typeface="Arial"/>
              <a:ea typeface="Calibri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algn="ctr"/>
            <a:endParaRPr lang="ru-RU" dirty="0">
              <a:solidFill>
                <a:srgbClr val="000000"/>
              </a:solidFill>
              <a:latin typeface="Arial"/>
              <a:ea typeface="Calibri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Стихотворение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«Берёза» - первое стихотворение, которое напечатали в 1914 году в первом номере журнала для детей «Мирок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8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Белая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береза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8" algn="ctr">
              <a:spcAft>
                <a:spcPts val="75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 моим окном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8" algn="ctr">
              <a:spcAft>
                <a:spcPts val="75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Принакрылась снегом,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8" algn="ctr">
              <a:spcAft>
                <a:spcPts val="75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Точно серебром.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8" algn="ctr">
              <a:spcAft>
                <a:spcPts val="75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пушистых ветках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8" algn="ctr">
              <a:spcAft>
                <a:spcPts val="75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Снежною каймой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8" algn="ctr">
              <a:spcAft>
                <a:spcPts val="75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Распустились кисти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8" algn="ctr">
              <a:spcAft>
                <a:spcPts val="75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Белой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бахромой…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pic>
        <p:nvPicPr>
          <p:cNvPr id="2050" name="Picture 2" descr="C:\Users\Бос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852936"/>
            <a:ext cx="367240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1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unnamed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124744"/>
            <a:ext cx="3960440" cy="5184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15000"/>
              </a:lnSpc>
              <a:spcAft>
                <a:spcPts val="1800"/>
              </a:spcAft>
            </a:pPr>
            <a:r>
              <a:rPr lang="ru-RU" dirty="0" smtClean="0">
                <a:solidFill>
                  <a:srgbClr val="2A2A2C"/>
                </a:solidFill>
                <a:latin typeface="Arial"/>
                <a:ea typeface="Times New Roman"/>
                <a:cs typeface="Times New Roman"/>
              </a:rPr>
              <a:t>  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Тяга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 написанию стихов родилась у Есенина еще в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Спас-Клепиках. Естественно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произведения имели духовную направленность, еще не были проникнуты нотками лирики.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Когда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поэт пребывал в Москве (1912-1915 года), то именно там начал свои более уверенные пробы пера.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548680"/>
            <a:ext cx="3600400" cy="5594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C:\Users\Бос\Desktop\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5" r="13084"/>
          <a:stretch/>
        </p:blipFill>
        <p:spPr bwMode="auto">
          <a:xfrm>
            <a:off x="4572000" y="1052736"/>
            <a:ext cx="432048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unnamed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5"/>
          <a:stretch/>
        </p:blipFill>
        <p:spPr bwMode="auto">
          <a:xfrm>
            <a:off x="4232" y="2895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548680"/>
            <a:ext cx="3600400" cy="5594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908720"/>
            <a:ext cx="3456384" cy="127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751344"/>
            <a:ext cx="40366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Пороша</a:t>
            </a:r>
          </a:p>
          <a:p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Еду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Тихо. Слышны звоны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копытом на снегу,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серые вороны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Расшумелись на лугу.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Заколдован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невидимкой,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Дремлет лес под сказку сна,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белою косынкой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Подвязалася сосна.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Долбит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дятел на суку.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Скачет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конь, простору много,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Валит снег и стелет шаль.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Бесконечная дорога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Убегает лентой вдаль.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60032" y="1545940"/>
            <a:ext cx="3024336" cy="1213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Бос\Desktop\stikhi-esenina-dlya-detej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51" b="10033"/>
          <a:stretch/>
        </p:blipFill>
        <p:spPr bwMode="auto">
          <a:xfrm>
            <a:off x="4576232" y="28952"/>
            <a:ext cx="4567767" cy="692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1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unnamed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6"/>
          <a:stretch/>
        </p:blipFill>
        <p:spPr bwMode="auto">
          <a:xfrm>
            <a:off x="0" y="-34201"/>
            <a:ext cx="9144000" cy="684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C:\Users\%D0%91%D0%BE%D1%81\Desktop\wbW3DZiFWwqYAY7NmSr4tokgbLGQHWBW1n9Rayln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AutoShape 6" descr="C:\Users\%D0%91%D0%BE%D1%81\Desktop\wbW3DZiFWwqYAY7NmSr4tokgbLGQHWBW1n9Rayln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980728"/>
            <a:ext cx="5688632" cy="127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340768"/>
            <a:ext cx="1994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980728"/>
            <a:ext cx="396044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Черемуха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Черемуха душистая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весною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расцвела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ветки золотистые, </a:t>
            </a: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кудри, завила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Кругом роса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медвяная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Сползает по коре, </a:t>
            </a: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нею зелень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пряная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Сияет в серебре. </a:t>
            </a: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рядом, у проталинки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траве, между корней, </a:t>
            </a: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Бежит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струится маленький </a:t>
            </a: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ручей. </a:t>
            </a: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Черемуха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душистая </a:t>
            </a: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Развесившись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стоит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зелень золотистая </a:t>
            </a: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солнышке горит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 descr="C:\Users\Бос\Desktop\380fc3d7ccc7856e5c803196168d--kartiny-i-panno-cheremuh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18977" r="10947" b="-22110"/>
          <a:stretch/>
        </p:blipFill>
        <p:spPr bwMode="auto">
          <a:xfrm>
            <a:off x="4463988" y="-34201"/>
            <a:ext cx="4680012" cy="872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457</TotalTime>
  <Words>890</Words>
  <Application>Microsoft Office PowerPoint</Application>
  <PresentationFormat>Экран (4:3)</PresentationFormat>
  <Paragraphs>130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</dc:creator>
  <cp:lastModifiedBy>Бос</cp:lastModifiedBy>
  <cp:revision>56</cp:revision>
  <dcterms:created xsi:type="dcterms:W3CDTF">2020-09-19T13:44:07Z</dcterms:created>
  <dcterms:modified xsi:type="dcterms:W3CDTF">2020-09-28T14:04:43Z</dcterms:modified>
</cp:coreProperties>
</file>